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81" r:id="rId5"/>
    <p:sldId id="282" r:id="rId6"/>
    <p:sldId id="280" r:id="rId7"/>
    <p:sldId id="294" r:id="rId8"/>
    <p:sldId id="273" r:id="rId9"/>
    <p:sldId id="267" r:id="rId11"/>
    <p:sldId id="360" r:id="rId12"/>
    <p:sldId id="270" r:id="rId13"/>
    <p:sldId id="295" r:id="rId14"/>
    <p:sldId id="296" r:id="rId15"/>
    <p:sldId id="297" r:id="rId16"/>
    <p:sldId id="354" r:id="rId17"/>
    <p:sldId id="284" r:id="rId18"/>
    <p:sldId id="299" r:id="rId19"/>
    <p:sldId id="300" r:id="rId20"/>
    <p:sldId id="301" r:id="rId21"/>
    <p:sldId id="298" r:id="rId22"/>
    <p:sldId id="302" r:id="rId23"/>
    <p:sldId id="355" r:id="rId24"/>
    <p:sldId id="303" r:id="rId25"/>
    <p:sldId id="272" r:id="rId26"/>
    <p:sldId id="356" r:id="rId27"/>
    <p:sldId id="304" r:id="rId28"/>
    <p:sldId id="357" r:id="rId29"/>
    <p:sldId id="305" r:id="rId30"/>
    <p:sldId id="308" r:id="rId31"/>
    <p:sldId id="358" r:id="rId32"/>
    <p:sldId id="359" r:id="rId33"/>
    <p:sldId id="361" r:id="rId34"/>
    <p:sldId id="261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/>
    <p:restoredTop sz="94710"/>
  </p:normalViewPr>
  <p:slideViewPr>
    <p:cSldViewPr showGuides="1">
      <p:cViewPr>
        <p:scale>
          <a:sx n="66" d="100"/>
          <a:sy n="66" d="100"/>
        </p:scale>
        <p:origin x="-2934" y="-1038"/>
      </p:cViewPr>
      <p:guideLst>
        <p:guide orient="horz" pos="2160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ilkGree2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7" descr="MilkGreen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7620"/>
            <a:ext cx="9153525" cy="68427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6545" y="1868170"/>
            <a:ext cx="844677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>
                  <a:gradFill>
                    <a:gsLst>
                      <a:gs pos="0">
                        <a:srgbClr val="FF0000"/>
                      </a:gs>
                      <a:gs pos="37000">
                        <a:srgbClr val="FFFF00"/>
                      </a:gs>
                      <a:gs pos="65000">
                        <a:srgbClr val="FFC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柿子树整形修剪技术</a:t>
            </a:r>
            <a:endParaRPr lang="zh-CN" altLang="en-US" sz="7200" b="1">
              <a:ln>
                <a:gradFill>
                  <a:gsLst>
                    <a:gs pos="0">
                      <a:srgbClr val="FF0000"/>
                    </a:gs>
                    <a:gs pos="37000">
                      <a:srgbClr val="FFFF00"/>
                    </a:gs>
                    <a:gs pos="65000">
                      <a:srgbClr val="FFC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7575" y="4697730"/>
            <a:ext cx="2969260" cy="1920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FF00"/>
                </a:solidFill>
              </a:rPr>
              <a:t>富平县    果业管理局</a:t>
            </a:r>
            <a:endParaRPr lang="zh-CN" altLang="en-US" sz="2400" b="1">
              <a:solidFill>
                <a:srgbClr val="FFFF00"/>
              </a:solidFill>
            </a:endParaRPr>
          </a:p>
          <a:p>
            <a:endParaRPr lang="zh-CN" altLang="en-US" sz="2400" b="1">
              <a:solidFill>
                <a:srgbClr val="FFFF00"/>
              </a:solidFill>
            </a:endParaRPr>
          </a:p>
          <a:p>
            <a:r>
              <a:rPr lang="zh-CN" altLang="en-US" sz="2400" b="1">
                <a:solidFill>
                  <a:srgbClr val="FFFF00"/>
                </a:solidFill>
              </a:rPr>
              <a:t>党立胜    高级农艺师</a:t>
            </a:r>
            <a:endParaRPr lang="zh-CN" altLang="en-US" sz="2400" b="1">
              <a:solidFill>
                <a:srgbClr val="FFFF00"/>
              </a:solidFill>
            </a:endParaRPr>
          </a:p>
          <a:p>
            <a:endParaRPr lang="zh-CN" altLang="en-US" sz="2400" b="1">
              <a:solidFill>
                <a:srgbClr val="FFFF00"/>
              </a:solidFill>
            </a:endParaRPr>
          </a:p>
          <a:p>
            <a:r>
              <a:rPr lang="zh-CN" altLang="en-US" sz="2400" b="1">
                <a:solidFill>
                  <a:srgbClr val="FFFF00"/>
                </a:solidFill>
              </a:rPr>
              <a:t>电话：</a:t>
            </a:r>
            <a:r>
              <a:rPr lang="en-US" altLang="zh-CN" sz="2400" b="1">
                <a:solidFill>
                  <a:srgbClr val="FFFF00"/>
                </a:solidFill>
              </a:rPr>
              <a:t>13571365829</a:t>
            </a:r>
            <a:endParaRPr lang="en-US" altLang="zh-CN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38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文本框 1"/>
          <p:cNvSpPr txBox="1"/>
          <p:nvPr/>
        </p:nvSpPr>
        <p:spPr>
          <a:xfrm>
            <a:off x="947738" y="1317625"/>
            <a:ext cx="774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文本框 2"/>
          <p:cNvSpPr txBox="1"/>
          <p:nvPr/>
        </p:nvSpPr>
        <p:spPr>
          <a:xfrm>
            <a:off x="749300" y="381000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文本框 3"/>
          <p:cNvSpPr txBox="1"/>
          <p:nvPr/>
        </p:nvSpPr>
        <p:spPr>
          <a:xfrm>
            <a:off x="947738" y="1903413"/>
            <a:ext cx="6878637" cy="530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b="1" dirty="0">
                <a:latin typeface="Times New Roman" panose="02020603050405020304" pitchFamily="2" charset="0"/>
                <a:ea typeface="楷体_GB2312" pitchFamily="1" charset="-122"/>
                <a:sym typeface="宋体" panose="02010600030101010101" pitchFamily="2" charset="-122"/>
              </a:rPr>
              <a:t>      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580" y="1435100"/>
            <a:ext cx="8197850" cy="4297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　     </a:t>
            </a:r>
            <a:r>
              <a:rPr lang="zh-CN" altLang="en-US" sz="2400" b="1"/>
              <a:t>发育枝</a:t>
            </a:r>
            <a:endParaRPr lang="zh-CN" altLang="en-US" sz="2400" b="1"/>
          </a:p>
          <a:p>
            <a:r>
              <a:rPr lang="zh-CN" altLang="en-US" sz="2400"/>
              <a:t>      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  </a:t>
            </a:r>
            <a:r>
              <a:rPr lang="zh-CN" altLang="en-US" sz="2400" b="1"/>
              <a:t>来源：</a:t>
            </a:r>
            <a:r>
              <a:rPr lang="zh-CN" altLang="en-US" sz="2400"/>
              <a:t>是由1年生枝上的叶芽，或多年生枝上的潜伏芽、副芽，遭受刺激后萌发而成。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2400"/>
              <a:t>    </a:t>
            </a:r>
            <a:r>
              <a:rPr lang="zh-CN" altLang="en-US" sz="2400" b="1"/>
              <a:t>   特点：</a:t>
            </a:r>
            <a:r>
              <a:rPr lang="en-US" altLang="zh-CN" sz="2400"/>
              <a:t>1</a:t>
            </a:r>
            <a:r>
              <a:rPr lang="zh-CN" altLang="en-US" sz="2400"/>
              <a:t>、各节着生叶片，叶腋间有芽，但不着生花。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2400"/>
              <a:t>                 </a:t>
            </a:r>
            <a:r>
              <a:rPr lang="en-US" altLang="zh-CN" sz="2400"/>
              <a:t>2</a:t>
            </a:r>
            <a:r>
              <a:rPr lang="zh-CN" altLang="en-US" sz="2400"/>
              <a:t>、发育枝的长度很不一致，长的可达40～50厘米，而短的只有3～5厘米。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86740" y="433070"/>
            <a:ext cx="216725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柿树枝条特性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6740" y="1181100"/>
            <a:ext cx="7932420" cy="4968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       </a:t>
            </a:r>
            <a:r>
              <a:rPr lang="zh-CN" altLang="en-US" sz="2000" b="1"/>
              <a:t>根据发育枝强弱的不同，又可细分为：强发育枝和弱发育枝。</a:t>
            </a:r>
            <a:endParaRPr lang="zh-CN" altLang="en-US" sz="2000" b="1"/>
          </a:p>
          <a:p>
            <a:r>
              <a:rPr lang="zh-CN" altLang="en-US" sz="2000"/>
              <a:t>　　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  </a:t>
            </a:r>
            <a:r>
              <a:rPr lang="en-US" altLang="zh-CN" sz="2000" b="1"/>
              <a:t>1</a:t>
            </a:r>
            <a:r>
              <a:rPr lang="zh-CN" altLang="en-US" sz="2000" b="1"/>
              <a:t>、强发育枝。</a:t>
            </a:r>
            <a:r>
              <a:rPr lang="zh-CN" altLang="en-US" sz="2000"/>
              <a:t>着生于1年生枝的顶端，或由多年生枝的潜伏芽萌发而成。这种枝条较为粗壮，长度一般在15厘米以上。</a:t>
            </a:r>
            <a:endParaRPr lang="zh-CN" altLang="en-US" sz="2000"/>
          </a:p>
          <a:p>
            <a:endParaRPr lang="zh-CN" altLang="en-US" sz="1000"/>
          </a:p>
          <a:p>
            <a:pPr>
              <a:lnSpc>
                <a:spcPct val="150000"/>
              </a:lnSpc>
            </a:pPr>
            <a:r>
              <a:rPr lang="zh-CN" altLang="en-US" sz="2000"/>
              <a:t>       在营养充足和管理水平较高的条件下，其顶部的芽子，可以形成花芽而变为结果母枝。</a:t>
            </a:r>
            <a:endParaRPr lang="zh-CN" altLang="en-US" sz="2000"/>
          </a:p>
          <a:p>
            <a:r>
              <a:rPr lang="zh-CN" altLang="en-US" sz="1000"/>
              <a:t>　　</a:t>
            </a:r>
            <a:endParaRPr lang="zh-CN" altLang="en-US" sz="1000"/>
          </a:p>
          <a:p>
            <a:pPr>
              <a:lnSpc>
                <a:spcPct val="150000"/>
              </a:lnSpc>
            </a:pPr>
            <a:r>
              <a:rPr lang="en-US" altLang="zh-CN" sz="2000"/>
              <a:t>       </a:t>
            </a:r>
            <a:r>
              <a:rPr lang="en-US" altLang="zh-CN" sz="2000" b="1"/>
              <a:t> 2</a:t>
            </a:r>
            <a:r>
              <a:rPr lang="zh-CN" altLang="en-US" sz="2000" b="1"/>
              <a:t>、弱发育枝。</a:t>
            </a:r>
            <a:r>
              <a:rPr lang="zh-CN" altLang="en-US" sz="2000"/>
              <a:t>又称纤细枝或细弱枝。着生于1年生枝中部或多年生枝下部，长度一般在10厘米以下。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        此类枝条只消耗养分，影响通风透光，而不能形成花芽。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       所以修剪时，应尽量保留强发育枝，弱发育枝则应尽可能少留。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586740" y="433070"/>
            <a:ext cx="216725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柿树枝条特性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5615" y="1021715"/>
            <a:ext cx="8220710" cy="5212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/>
              <a:t>        </a:t>
            </a:r>
            <a:r>
              <a:rPr lang="zh-CN" altLang="en-US" sz="2400" b="1"/>
              <a:t>徒长枝</a:t>
            </a:r>
            <a:endParaRPr lang="zh-CN" altLang="en-US" sz="2400" b="1"/>
          </a:p>
          <a:p>
            <a:pPr>
              <a:lnSpc>
                <a:spcPct val="150000"/>
              </a:lnSpc>
            </a:pPr>
            <a:r>
              <a:rPr lang="zh-CN" altLang="en-US" sz="2000"/>
              <a:t>        因其长势很旺，所以又称"疯枝"或"水条"。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 b="1"/>
              <a:t>       徒长枝特点：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en-US" altLang="zh-CN" sz="2000"/>
              <a:t>        1</a:t>
            </a:r>
            <a:r>
              <a:rPr lang="zh-CN" altLang="en-US" sz="2000" b="1"/>
              <a:t>、</a:t>
            </a:r>
            <a:r>
              <a:rPr lang="zh-CN" altLang="en-US" sz="2000"/>
              <a:t>多由直立发育枝的顶芽萌发而成，或由大枝的潜伏芽，遭受刺激而抽生。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/>
              <a:t>        2</a:t>
            </a:r>
            <a:r>
              <a:rPr lang="zh-CN" altLang="en-US" sz="2000"/>
              <a:t>、长势非常旺盛，节间长，叶片大，但组织发育不充实。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     </a:t>
            </a:r>
            <a:r>
              <a:rPr lang="zh-CN" altLang="en-US" sz="2000" b="1"/>
              <a:t> 对徒长枝的处理和利用：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        </a:t>
            </a:r>
            <a:r>
              <a:rPr lang="en-US" altLang="zh-CN" sz="2000"/>
              <a:t>1</a:t>
            </a:r>
            <a:r>
              <a:rPr lang="zh-CN" altLang="en-US" sz="2000" b="1"/>
              <a:t>、</a:t>
            </a:r>
            <a:r>
              <a:rPr lang="zh-CN" altLang="en-US" sz="2000"/>
              <a:t>在幼树和初果期柿树上，徒长枝较少发生，也没有什么用处，一般应及时疏除；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        </a:t>
            </a:r>
            <a:r>
              <a:rPr lang="en-US" altLang="zh-CN" sz="2000"/>
              <a:t>2</a:t>
            </a:r>
            <a:r>
              <a:rPr lang="zh-CN" altLang="en-US" sz="2000"/>
              <a:t>、在盛果期后的大树上，着生位置适宜时，可及早进行摘心，使其形成花芽，成为结果枝；在衰老的柿树上，徒长枝可用于更新复壮。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586740" y="433070"/>
            <a:ext cx="216725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柿树枝条特性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>
                <a:sym typeface="+mn-ea"/>
              </a:rPr>
              <a:t>柿树常见树形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525" y="1007745"/>
            <a:ext cx="7981315" cy="2788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树形选择：</a:t>
            </a:r>
            <a:endParaRPr lang="zh-CN" altLang="en-US" sz="24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/>
              <a:t>　　一般对于干性强，顶端优势明显，分枝少，树姿直立的品种，如牛心柿、火晶柿等绝大多数品种，或整片栽植的柿树，以</a:t>
            </a:r>
            <a:r>
              <a:rPr lang="zh-CN" altLang="en-US">
                <a:solidFill>
                  <a:srgbClr val="FF0000"/>
                </a:solidFill>
              </a:rPr>
              <a:t>主干疏层形或变则主干形为宜</a:t>
            </a:r>
            <a:r>
              <a:rPr lang="zh-CN" altLang="en-US"/>
              <a:t>；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而对于干性弱，顶端优势不明显，分枝少，树姿较开张的品种，如镜面柿、八月黄等品种，或散生和地埂埝畔栽植的柿树，适宜</a:t>
            </a:r>
            <a:r>
              <a:rPr lang="zh-CN" altLang="en-US">
                <a:solidFill>
                  <a:srgbClr val="FF0000"/>
                </a:solidFill>
              </a:rPr>
              <a:t>自然开心形</a:t>
            </a:r>
            <a:r>
              <a:rPr lang="zh-CN" altLang="en-US"/>
              <a:t>；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对于高密度栽植的柿树，可采用</a:t>
            </a:r>
            <a:r>
              <a:rPr lang="zh-CN" altLang="en-US">
                <a:solidFill>
                  <a:srgbClr val="FF0000"/>
                </a:solidFill>
              </a:rPr>
              <a:t>三枝一心形或自由纺锤形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　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435" y="3860800"/>
            <a:ext cx="1992630" cy="2542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37358"/>
          <a:stretch>
            <a:fillRect/>
          </a:stretch>
        </p:blipFill>
        <p:spPr>
          <a:xfrm>
            <a:off x="7122160" y="4011930"/>
            <a:ext cx="1834515" cy="2401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4610735"/>
            <a:ext cx="2503170" cy="1802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55" y="3860800"/>
            <a:ext cx="2162810" cy="2541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>
                <a:sym typeface="+mn-ea"/>
              </a:rPr>
              <a:t>柿树常见树形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635" y="781050"/>
            <a:ext cx="5092065" cy="588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zh-CN" altLang="en-US"/>
              <a:t>　　</a:t>
            </a:r>
            <a:r>
              <a:rPr lang="zh-CN" altLang="en-US" sz="2400" b="1"/>
              <a:t>一、主干疏层形</a:t>
            </a:r>
            <a:endParaRPr lang="zh-CN" altLang="en-US" sz="2400" b="1"/>
          </a:p>
          <a:p>
            <a:r>
              <a:rPr lang="zh-CN" altLang="en-US" sz="800"/>
              <a:t>　　</a:t>
            </a:r>
            <a:endParaRPr lang="zh-CN" altLang="en-US" sz="800"/>
          </a:p>
          <a:p>
            <a:pPr>
              <a:lnSpc>
                <a:spcPct val="150000"/>
              </a:lnSpc>
            </a:pPr>
            <a:r>
              <a:rPr lang="zh-CN" altLang="en-US"/>
              <a:t>        </a:t>
            </a:r>
            <a:r>
              <a:rPr lang="zh-CN" altLang="en-US" sz="2000">
                <a:latin typeface="+mn-ea"/>
                <a:ea typeface="+mn-ea"/>
              </a:rPr>
              <a:t>其树形特点是：</a:t>
            </a:r>
            <a:endParaRPr lang="zh-CN" altLang="en-US" sz="200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+mn-ea"/>
                <a:ea typeface="+mn-ea"/>
              </a:rPr>
              <a:t>    有明显的中央领导干，一般</a:t>
            </a:r>
            <a:r>
              <a:rPr lang="zh-CN" altLang="en-US" sz="2000">
                <a:solidFill>
                  <a:srgbClr val="FF0000"/>
                </a:solidFill>
                <a:latin typeface="+mn-ea"/>
                <a:ea typeface="+mn-ea"/>
              </a:rPr>
              <a:t>干高</a:t>
            </a:r>
            <a:r>
              <a:rPr lang="zh-CN" altLang="en-US" sz="2000">
                <a:latin typeface="+mn-ea"/>
                <a:ea typeface="+mn-ea"/>
              </a:rPr>
              <a:t>70～lOOcm左右，主枝在中心干上成层分布，全树共有</a:t>
            </a:r>
            <a:r>
              <a:rPr lang="zh-CN" altLang="en-US" sz="2000">
                <a:solidFill>
                  <a:srgbClr val="FF0000"/>
                </a:solidFill>
                <a:latin typeface="+mn-ea"/>
                <a:ea typeface="+mn-ea"/>
              </a:rPr>
              <a:t>6个主枝。</a:t>
            </a:r>
            <a:r>
              <a:rPr lang="zh-CN" altLang="en-US" sz="2000">
                <a:latin typeface="+mn-ea"/>
                <a:ea typeface="+mn-ea"/>
              </a:rPr>
              <a:t>第一层3个，第二层2个，第三层1个。</a:t>
            </a:r>
            <a:endParaRPr lang="zh-CN" altLang="en-US" sz="200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+mn-ea"/>
                <a:ea typeface="+mn-ea"/>
              </a:rPr>
              <a:t>     上下层主枝应错开分布，一层与第二层</a:t>
            </a:r>
            <a:r>
              <a:rPr lang="zh-CN" altLang="en-US" sz="2000">
                <a:solidFill>
                  <a:srgbClr val="FF0000"/>
                </a:solidFill>
                <a:latin typeface="+mn-ea"/>
                <a:ea typeface="+mn-ea"/>
              </a:rPr>
              <a:t>层间距</a:t>
            </a:r>
            <a:r>
              <a:rPr lang="zh-CN" altLang="en-US" sz="2000">
                <a:latin typeface="+mn-ea"/>
                <a:ea typeface="+mn-ea"/>
              </a:rPr>
              <a:t>70～80cm，第二层与第三层层间距50～60cm，各主枝上分布2-3个侧枝，侧枝上着生结果枝组。</a:t>
            </a:r>
            <a:endParaRPr lang="zh-CN" altLang="en-US" sz="200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+mn-ea"/>
                <a:ea typeface="+mn-ea"/>
              </a:rPr>
              <a:t>    树冠</a:t>
            </a:r>
            <a:r>
              <a:rPr lang="zh-CN" altLang="en-US" sz="2000">
                <a:solidFill>
                  <a:srgbClr val="FF0000"/>
                </a:solidFill>
                <a:latin typeface="+mn-ea"/>
                <a:ea typeface="+mn-ea"/>
              </a:rPr>
              <a:t>呈圆锥形或半椭圆形</a:t>
            </a:r>
            <a:r>
              <a:rPr lang="zh-CN" altLang="en-US" sz="2000">
                <a:latin typeface="+mn-ea"/>
                <a:ea typeface="+mn-ea"/>
              </a:rPr>
              <a:t>，全树高约4-5m。</a:t>
            </a:r>
            <a:endParaRPr lang="zh-CN" altLang="en-US" sz="200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1290955"/>
            <a:ext cx="3486150" cy="52146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6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文本框 2"/>
          <p:cNvSpPr txBox="1"/>
          <p:nvPr/>
        </p:nvSpPr>
        <p:spPr>
          <a:xfrm>
            <a:off x="749300" y="381000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文本框 3"/>
          <p:cNvSpPr txBox="1"/>
          <p:nvPr/>
        </p:nvSpPr>
        <p:spPr>
          <a:xfrm>
            <a:off x="947738" y="1903413"/>
            <a:ext cx="6878637" cy="530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b="1" dirty="0">
                <a:latin typeface="Times New Roman" panose="02020603050405020304" pitchFamily="2" charset="0"/>
                <a:ea typeface="楷体_GB2312" pitchFamily="1" charset="-122"/>
                <a:sym typeface="宋体" panose="02010600030101010101" pitchFamily="2" charset="-122"/>
              </a:rPr>
              <a:t>       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945515"/>
            <a:ext cx="4250055" cy="4132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二、自然开心形</a:t>
            </a:r>
            <a:endParaRPr lang="zh-CN" altLang="en-US" sz="2400" b="1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/>
              <a:t>　　 </a:t>
            </a:r>
            <a:r>
              <a:rPr lang="zh-CN" altLang="en-US" sz="2000" b="1"/>
              <a:t>其树形特点是：</a:t>
            </a:r>
            <a:endParaRPr lang="zh-CN" altLang="en-US" sz="2000" b="1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/>
              <a:t>       </a:t>
            </a:r>
            <a:r>
              <a:rPr lang="zh-CN" altLang="en-US" sz="2000"/>
              <a:t>没有明显的中央领导干，</a:t>
            </a:r>
            <a:r>
              <a:rPr lang="zh-CN" altLang="en-US" sz="2000">
                <a:solidFill>
                  <a:srgbClr val="FF0000"/>
                </a:solidFill>
              </a:rPr>
              <a:t>主干高</a:t>
            </a:r>
            <a:r>
              <a:rPr lang="zh-CN" altLang="en-US" sz="2000"/>
              <a:t>40-60cm，平地栽植的柿树主干较坡地的高些。</a:t>
            </a:r>
            <a:endParaRPr lang="zh-CN" altLang="en-US" sz="20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/>
              <a:t>       在主干上选留</a:t>
            </a:r>
            <a:r>
              <a:rPr lang="zh-CN" altLang="en-US" sz="2000">
                <a:solidFill>
                  <a:srgbClr val="FF0000"/>
                </a:solidFill>
              </a:rPr>
              <a:t>3个主枝</a:t>
            </a:r>
            <a:r>
              <a:rPr lang="zh-CN" altLang="en-US" sz="2000"/>
              <a:t>，基角均成45。左右斜伸，第一主枝与第二主枝之间相距30cm，第二主枝与第三主枝相距20cm左右。</a:t>
            </a:r>
            <a:endParaRPr lang="zh-CN" altLang="en-US" sz="20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/>
              <a:t>       </a:t>
            </a:r>
            <a:r>
              <a:rPr lang="zh-CN" altLang="en-US"/>
              <a:t>　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2800" y="902335"/>
            <a:ext cx="4240530" cy="305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960" y="3956050"/>
            <a:ext cx="2560320" cy="2778125"/>
          </a:xfrm>
          <a:prstGeom prst="rect">
            <a:avLst/>
          </a:prstGeom>
        </p:spPr>
      </p:pic>
      <p:sp>
        <p:nvSpPr>
          <p:cNvPr id="15362" name="Rectangle 5"/>
          <p:cNvSpPr/>
          <p:nvPr/>
        </p:nvSpPr>
        <p:spPr>
          <a:xfrm>
            <a:off x="508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>
                <a:sym typeface="+mn-ea"/>
              </a:rPr>
              <a:t>柿树常见树形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0365" y="4594225"/>
            <a:ext cx="5902960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sym typeface="+mn-ea"/>
              </a:rPr>
              <a:t>       </a:t>
            </a:r>
            <a:r>
              <a:rPr lang="zh-CN" altLang="en-US" sz="2000">
                <a:sym typeface="+mn-ea"/>
              </a:rPr>
              <a:t>各主枝上着生1-2个侧枝，相互错开，均匀分布。</a:t>
            </a:r>
            <a:endParaRPr lang="zh-CN" altLang="en-US" sz="20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ym typeface="+mn-ea"/>
              </a:rPr>
              <a:t>       树冠较开张，呈半圆形，树体较矮，这种树形通风透光良好，便于管理，是一种普遍采用的丰产树形。</a:t>
            </a:r>
            <a:endParaRPr lang="zh-CN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2155" y="986790"/>
            <a:ext cx="4419600" cy="5197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三、变则主干形</a:t>
            </a:r>
            <a:endParaRPr lang="zh-CN" altLang="en-US" sz="2400" b="1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000" b="1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/>
              <a:t>　　 </a:t>
            </a:r>
            <a:r>
              <a:rPr lang="zh-CN" altLang="en-US" b="1"/>
              <a:t>其树形特点是：</a:t>
            </a:r>
            <a:endParaRPr lang="zh-CN" altLang="en-US" b="1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00" b="1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rgbClr val="FF0000"/>
                </a:solidFill>
              </a:rPr>
              <a:t>        有中心干</a:t>
            </a:r>
            <a:r>
              <a:rPr lang="zh-CN" altLang="en-US"/>
              <a:t>，</a:t>
            </a:r>
            <a:r>
              <a:rPr lang="zh-CN" altLang="en-US">
                <a:solidFill>
                  <a:srgbClr val="FF0000"/>
                </a:solidFill>
              </a:rPr>
              <a:t>主干高</a:t>
            </a:r>
            <a:r>
              <a:rPr lang="zh-CN" altLang="en-US"/>
              <a:t>40～60cm，在中心干上轮生向上错落有序的着生</a:t>
            </a:r>
            <a:r>
              <a:rPr lang="zh-CN" altLang="en-US">
                <a:solidFill>
                  <a:srgbClr val="FF0000"/>
                </a:solidFill>
              </a:rPr>
              <a:t>4-5个主枝</a:t>
            </a:r>
            <a:r>
              <a:rPr lang="zh-CN" altLang="en-US"/>
              <a:t>，一般以4个主枝为主，各主枝之间不重叠、不平行。</a:t>
            </a:r>
            <a:endParaRPr lang="zh-CN" altLang="en-US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/>
              <a:t>       第一主枝与第二主枝、第三主枝与第四主枝均呈180度，</a:t>
            </a:r>
            <a:r>
              <a:rPr lang="zh-CN" altLang="en-US">
                <a:solidFill>
                  <a:srgbClr val="FF0000"/>
                </a:solidFill>
              </a:rPr>
              <a:t>合理树形成十字排列</a:t>
            </a:r>
            <a:r>
              <a:rPr lang="zh-CN" altLang="en-US"/>
              <a:t>。每个主枝上分布2～3个侧枝，结果枝组均匀分布在主、侧枝上，全树高3m左右。</a:t>
            </a:r>
            <a:endParaRPr lang="zh-CN" altLang="en-US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/>
              <a:t>       该树形树冠矮小，主、侧枝错落有序，通风透光好，管理方便，是目前生产上常用的丰产树形之一。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3825" y="1600835"/>
            <a:ext cx="3592195" cy="4222115"/>
          </a:xfrm>
          <a:prstGeom prst="rect">
            <a:avLst/>
          </a:prstGeom>
        </p:spPr>
      </p:pic>
      <p:sp>
        <p:nvSpPr>
          <p:cNvPr id="4" name="Rectangle 5"/>
          <p:cNvSpPr/>
          <p:nvPr/>
        </p:nvSpPr>
        <p:spPr>
          <a:xfrm>
            <a:off x="508000" y="432435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>
                <a:sym typeface="+mn-ea"/>
              </a:rPr>
              <a:t>柿树常见树形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41020" y="1139825"/>
            <a:ext cx="8124825" cy="487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柿树修剪的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时期：</a:t>
            </a:r>
            <a:endParaRPr lang="en-US" altLang="zh-CN" sz="2400" b="1" u="none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marL="0" indent="304800" algn="l"/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en-US" altLang="zh-CN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柿树修剪分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生长季节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修剪和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休眠季节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修剪。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柿树</a:t>
            </a:r>
            <a:r>
              <a:rPr lang="zh-CN" altLang="en-US" sz="2000" b="1" u="none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夏季修剪：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在生长时期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进行，可以缓和树势、增加分枝、促进成花和结果。（修剪目的）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夏剪主要用于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幼树、初结果树、生长过旺树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，措施有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摘心、拿枝软化、环剥、环刻、疏枝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等。（修剪方法）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柿树休眠季节修剪：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从落叶后到第二年春季发芽前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均可进行。但是，柿树抗寒能力较差，过早修剪不利于安全越冬，北方各地多在冬季严寒过后开始修剪。</a:t>
            </a:r>
            <a:endParaRPr lang="zh-CN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1000" y="1064260"/>
            <a:ext cx="8272145" cy="5913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初果期柿树的修剪任务：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en-US" altLang="zh-CN" sz="1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1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柿树定植后，一般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年左右开始结果，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7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年左右进入盛果期。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1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此期树态：</a:t>
            </a:r>
            <a:r>
              <a:rPr lang="zh-CN" altLang="en-US" sz="200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新栽园计划培养树形，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初结果的柿树骨架已基本形成，树势比较健壮。随着骨干枝不断向外延伸和枝叶量的增加，树冠迅速扩大，产量也逐年增多，树姿逐渐开张。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12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12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修剪任务：</a:t>
            </a:r>
            <a:endParaRPr lang="zh-CN" altLang="en-US" sz="20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1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1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、幼树定干：春季距离地面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70——80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公分处短截，促发新枝。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、初步具有树形的柿树，修剪要注意巩固树形、</a:t>
            </a:r>
            <a:r>
              <a:rPr lang="zh-CN" altLang="en-US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平衡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树势、明晰各级骨干枝的从属关系，维持健壮的树势。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、继续扩大树冠，增加枝量，不断提高产量。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000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0365" y="932815"/>
            <a:ext cx="8265160" cy="5558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修剪方法：</a:t>
            </a:r>
            <a:r>
              <a:rPr lang="zh-CN" altLang="en-US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根据柿树的生长结果习性，修剪时应以短截为主、疏间为辅，并适当进行回缩。做到既有足够的结果枝，又要有一定数量的预备枝。</a:t>
            </a:r>
            <a:endParaRPr lang="zh-CN" altLang="en-US" sz="2000"/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、短截扩冠：对象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主侧枝的延长枝和主侧枝上的健壮发育枝。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修剪程度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剪留长度一般为原枝条长的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／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左右。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20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―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40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厘米长的发育枝最容易抽生结果母枝，一般不剪截。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、疏密透光：对象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树冠外围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过多发育枝、</a:t>
            </a:r>
            <a:r>
              <a:rPr lang="zh-CN" altLang="en-US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内膛的弱发育枝、大枝基部萌发的萌条、密挤、交叉、重叠枝条。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可将较长的发育枝剪去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1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／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/>
              <a:t>    </a:t>
            </a:r>
            <a:endParaRPr lang="zh-CN" altLang="en-US" sz="2000"/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   </a:t>
            </a:r>
            <a:endParaRPr lang="zh-CN" altLang="en-US" sz="1200"/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/>
              <a:t>   </a:t>
            </a:r>
            <a:r>
              <a:rPr lang="en-US" altLang="zh-CN" sz="2000" b="1"/>
              <a:t>3</a:t>
            </a:r>
            <a:r>
              <a:rPr lang="zh-CN" altLang="en-US" sz="2000" b="1"/>
              <a:t>、适度回缩</a:t>
            </a:r>
            <a:r>
              <a:rPr lang="zh-CN" altLang="en-US" sz="2000"/>
              <a:t>： 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对象</a:t>
            </a:r>
            <a:r>
              <a:rPr lang="en-US" altLang="zh-CN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结过果的下垂枝。</a:t>
            </a:r>
            <a:endParaRPr lang="zh-CN" altLang="en-US" sz="20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2" name="Rectangle 5"/>
          <p:cNvSpPr/>
          <p:nvPr/>
        </p:nvSpPr>
        <p:spPr>
          <a:xfrm>
            <a:off x="381000" y="381000"/>
            <a:ext cx="253809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交流导航</a:t>
            </a:r>
            <a:endParaRPr lang="zh-CN" altLang="en-US" sz="3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123" name="Group 6"/>
          <p:cNvGrpSpPr/>
          <p:nvPr/>
        </p:nvGrpSpPr>
        <p:grpSpPr>
          <a:xfrm>
            <a:off x="1371600" y="2857500"/>
            <a:ext cx="5283200" cy="812800"/>
            <a:chOff x="1424" y="1608"/>
            <a:chExt cx="3328" cy="512"/>
          </a:xfrm>
        </p:grpSpPr>
        <p:sp>
          <p:nvSpPr>
            <p:cNvPr id="5124" name="AutoShape 7"/>
            <p:cNvSpPr/>
            <p:nvPr/>
          </p:nvSpPr>
          <p:spPr>
            <a:xfrm>
              <a:off x="1632" y="1667"/>
              <a:ext cx="3120" cy="373"/>
            </a:xfrm>
            <a:prstGeom prst="roundRect">
              <a:avLst>
                <a:gd name="adj" fmla="val 50000"/>
              </a:avLst>
            </a:prstGeom>
            <a:blipFill rotWithShape="1">
              <a:blip r:embed="rId1"/>
              <a:tile tx="0" ty="0" sx="100000" sy="100000" flip="none" algn="tl"/>
            </a:blipFill>
            <a:ln w="9525">
              <a:noFill/>
            </a:ln>
          </p:spPr>
          <p:txBody>
            <a:bodyPr wrap="none" anchor="ctr"/>
            <a:p>
              <a:pPr lvl="0" indent="0"/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       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柿树枝条特性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  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 </a:t>
              </a: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125" name="Group 8"/>
            <p:cNvGrpSpPr/>
            <p:nvPr/>
          </p:nvGrpSpPr>
          <p:grpSpPr>
            <a:xfrm>
              <a:off x="1424" y="1608"/>
              <a:ext cx="512" cy="512"/>
              <a:chOff x="1424" y="1608"/>
              <a:chExt cx="512" cy="512"/>
            </a:xfrm>
          </p:grpSpPr>
          <p:sp>
            <p:nvSpPr>
              <p:cNvPr id="5126" name="AutoShape 9"/>
              <p:cNvSpPr/>
              <p:nvPr/>
            </p:nvSpPr>
            <p:spPr>
              <a:xfrm>
                <a:off x="1424" y="1608"/>
                <a:ext cx="512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gray">
              <a:xfrm>
                <a:off x="1504" y="1685"/>
                <a:ext cx="355" cy="355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128" name="Group 11"/>
          <p:cNvGrpSpPr/>
          <p:nvPr/>
        </p:nvGrpSpPr>
        <p:grpSpPr>
          <a:xfrm>
            <a:off x="1371600" y="3797300"/>
            <a:ext cx="5283200" cy="812800"/>
            <a:chOff x="1424" y="2200"/>
            <a:chExt cx="3328" cy="512"/>
          </a:xfrm>
        </p:grpSpPr>
        <p:sp>
          <p:nvSpPr>
            <p:cNvPr id="5129" name="AutoShape 12"/>
            <p:cNvSpPr/>
            <p:nvPr/>
          </p:nvSpPr>
          <p:spPr>
            <a:xfrm>
              <a:off x="1632" y="2253"/>
              <a:ext cx="3120" cy="373"/>
            </a:xfrm>
            <a:prstGeom prst="roundRect">
              <a:avLst>
                <a:gd name="adj" fmla="val 50000"/>
              </a:avLst>
            </a:prstGeom>
            <a:blipFill rotWithShape="1">
              <a:blip r:embed="rId1"/>
              <a:tile tx="0" ty="0" sx="100000" sy="100000" flip="none" algn="tl"/>
            </a:blipFill>
            <a:ln w="9525">
              <a:noFill/>
            </a:ln>
          </p:spPr>
          <p:txBody>
            <a:bodyPr wrap="none" anchor="ctr"/>
            <a:p>
              <a:pPr lvl="0" indent="0"/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                     </a:t>
              </a: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柿子树形</a:t>
              </a: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     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        </a:t>
              </a: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130" name="Group 13"/>
            <p:cNvGrpSpPr/>
            <p:nvPr/>
          </p:nvGrpSpPr>
          <p:grpSpPr>
            <a:xfrm>
              <a:off x="1424" y="2200"/>
              <a:ext cx="512" cy="512"/>
              <a:chOff x="1424" y="2200"/>
              <a:chExt cx="512" cy="512"/>
            </a:xfrm>
          </p:grpSpPr>
          <p:sp>
            <p:nvSpPr>
              <p:cNvPr id="5131" name="AutoShape 14"/>
              <p:cNvSpPr/>
              <p:nvPr/>
            </p:nvSpPr>
            <p:spPr>
              <a:xfrm>
                <a:off x="1424" y="2200"/>
                <a:ext cx="512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gray">
              <a:xfrm>
                <a:off x="1504" y="2277"/>
                <a:ext cx="355" cy="35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133" name="Rectangle 16"/>
          <p:cNvSpPr/>
          <p:nvPr/>
        </p:nvSpPr>
        <p:spPr>
          <a:xfrm>
            <a:off x="2209800" y="2933700"/>
            <a:ext cx="3911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en-US" altLang="ko-KR" sz="2400" dirty="0">
              <a:solidFill>
                <a:schemeClr val="bg1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5134" name="Rectangle 17"/>
          <p:cNvSpPr/>
          <p:nvPr/>
        </p:nvSpPr>
        <p:spPr>
          <a:xfrm>
            <a:off x="2222500" y="3873500"/>
            <a:ext cx="3900488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en-US" altLang="ko-KR" sz="2400" dirty="0">
              <a:solidFill>
                <a:schemeClr val="bg1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5135" name="Rectangle 18"/>
          <p:cNvSpPr/>
          <p:nvPr/>
        </p:nvSpPr>
        <p:spPr>
          <a:xfrm>
            <a:off x="1587500" y="3949700"/>
            <a:ext cx="369888" cy="44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rPr>
              <a:t>3</a:t>
            </a:r>
            <a:endParaRPr lang="en-US" altLang="ko-KR" sz="3600" dirty="0">
              <a:solidFill>
                <a:schemeClr val="bg1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grpSp>
        <p:nvGrpSpPr>
          <p:cNvPr id="5136" name="Group 19"/>
          <p:cNvGrpSpPr/>
          <p:nvPr/>
        </p:nvGrpSpPr>
        <p:grpSpPr>
          <a:xfrm>
            <a:off x="1371600" y="1930400"/>
            <a:ext cx="5283200" cy="812800"/>
            <a:chOff x="1424" y="1024"/>
            <a:chExt cx="3328" cy="512"/>
          </a:xfrm>
        </p:grpSpPr>
        <p:sp>
          <p:nvSpPr>
            <p:cNvPr id="5137" name="AutoShape 20"/>
            <p:cNvSpPr/>
            <p:nvPr/>
          </p:nvSpPr>
          <p:spPr>
            <a:xfrm>
              <a:off x="1632" y="1083"/>
              <a:ext cx="3120" cy="373"/>
            </a:xfrm>
            <a:prstGeom prst="roundRect">
              <a:avLst>
                <a:gd name="adj" fmla="val 50000"/>
              </a:avLst>
            </a:prstGeom>
            <a:blipFill>
              <a:blip r:embed="rId1"/>
              <a:tile tx="0" ty="0" sx="100000" sy="100000" flip="none" algn="tl"/>
            </a:blipFill>
            <a:ln w="9525">
              <a:noFill/>
            </a:ln>
          </p:spPr>
          <p:txBody>
            <a:bodyPr wrap="none" anchor="ctr"/>
            <a:p>
              <a:pPr lvl="0" indent="0"/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  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柿树芽特性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   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138" name="Group 21"/>
            <p:cNvGrpSpPr/>
            <p:nvPr/>
          </p:nvGrpSpPr>
          <p:grpSpPr>
            <a:xfrm>
              <a:off x="1424" y="1024"/>
              <a:ext cx="512" cy="512"/>
              <a:chOff x="1424" y="1024"/>
              <a:chExt cx="512" cy="512"/>
            </a:xfrm>
          </p:grpSpPr>
          <p:sp>
            <p:nvSpPr>
              <p:cNvPr id="5139" name="AutoShape 22"/>
              <p:cNvSpPr/>
              <p:nvPr/>
            </p:nvSpPr>
            <p:spPr>
              <a:xfrm>
                <a:off x="1424" y="1024"/>
                <a:ext cx="512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gray">
              <a:xfrm>
                <a:off x="1504" y="1101"/>
                <a:ext cx="355" cy="35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141" name="Rectangle 24"/>
          <p:cNvSpPr/>
          <p:nvPr/>
        </p:nvSpPr>
        <p:spPr>
          <a:xfrm>
            <a:off x="2197100" y="2006600"/>
            <a:ext cx="4335463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2400" b="1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5142" name="Rectangle 25"/>
          <p:cNvSpPr/>
          <p:nvPr/>
        </p:nvSpPr>
        <p:spPr>
          <a:xfrm>
            <a:off x="1574800" y="2095500"/>
            <a:ext cx="369888" cy="44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rPr>
              <a:t>1</a:t>
            </a:r>
            <a:endParaRPr lang="en-US" altLang="ko-KR" sz="3600" dirty="0">
              <a:solidFill>
                <a:schemeClr val="bg1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5143" name="Rectangle 26"/>
          <p:cNvSpPr/>
          <p:nvPr/>
        </p:nvSpPr>
        <p:spPr>
          <a:xfrm>
            <a:off x="1574800" y="3009900"/>
            <a:ext cx="369888" cy="44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ko-KR" sz="36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rPr>
              <a:t>2</a:t>
            </a:r>
            <a:endParaRPr lang="en-US" altLang="ko-KR" sz="3600" dirty="0">
              <a:solidFill>
                <a:schemeClr val="bg1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grpSp>
        <p:nvGrpSpPr>
          <p:cNvPr id="5144" name="Group 27"/>
          <p:cNvGrpSpPr/>
          <p:nvPr/>
        </p:nvGrpSpPr>
        <p:grpSpPr>
          <a:xfrm>
            <a:off x="1371600" y="4673600"/>
            <a:ext cx="5283200" cy="812800"/>
            <a:chOff x="1424" y="1608"/>
            <a:chExt cx="3328" cy="512"/>
          </a:xfrm>
        </p:grpSpPr>
        <p:sp>
          <p:nvSpPr>
            <p:cNvPr id="5145" name="AutoShape 28"/>
            <p:cNvSpPr/>
            <p:nvPr/>
          </p:nvSpPr>
          <p:spPr>
            <a:xfrm>
              <a:off x="1632" y="1667"/>
              <a:ext cx="3120" cy="373"/>
            </a:xfrm>
            <a:prstGeom prst="roundRect">
              <a:avLst>
                <a:gd name="adj" fmla="val 50000"/>
              </a:avLst>
            </a:prstGeom>
            <a:blipFill rotWithShape="1">
              <a:blip r:embed="rId1"/>
              <a:tile tx="0" ty="0" sx="100000" sy="100000" flip="none" algn="tl"/>
            </a:blipFill>
            <a:ln w="9525">
              <a:noFill/>
            </a:ln>
          </p:spPr>
          <p:txBody>
            <a:bodyPr wrap="none" anchor="ctr"/>
            <a:p>
              <a:pPr lvl="0" indent="0" algn="ctr"/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  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柿树修剪技术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   </a:t>
              </a: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146" name="Group 29"/>
            <p:cNvGrpSpPr/>
            <p:nvPr/>
          </p:nvGrpSpPr>
          <p:grpSpPr>
            <a:xfrm>
              <a:off x="1424" y="1608"/>
              <a:ext cx="512" cy="512"/>
              <a:chOff x="1424" y="1608"/>
              <a:chExt cx="512" cy="512"/>
            </a:xfrm>
          </p:grpSpPr>
          <p:sp>
            <p:nvSpPr>
              <p:cNvPr id="5147" name="AutoShape 30"/>
              <p:cNvSpPr/>
              <p:nvPr/>
            </p:nvSpPr>
            <p:spPr>
              <a:xfrm>
                <a:off x="1424" y="1608"/>
                <a:ext cx="512" cy="5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0" y="2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1504" y="1685"/>
                <a:ext cx="355" cy="355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hlink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150" name="Rectangle 33"/>
          <p:cNvSpPr/>
          <p:nvPr/>
        </p:nvSpPr>
        <p:spPr>
          <a:xfrm>
            <a:off x="1574800" y="4826000"/>
            <a:ext cx="369888" cy="44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</a:rPr>
              <a:t>4</a:t>
            </a:r>
            <a:endParaRPr lang="en-US" altLang="ko-KR" sz="3600" dirty="0">
              <a:solidFill>
                <a:schemeClr val="bg1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5151" name="Rectangle 24"/>
          <p:cNvSpPr/>
          <p:nvPr/>
        </p:nvSpPr>
        <p:spPr>
          <a:xfrm>
            <a:off x="2222500" y="2951163"/>
            <a:ext cx="4335463" cy="6873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2400" b="1" dirty="0">
              <a:latin typeface="Arial" panose="020B0604020202020204" pitchFamily="34" charset="0"/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82930" y="1181100"/>
            <a:ext cx="8083550" cy="502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50000"/>
              </a:lnSpc>
            </a:pPr>
            <a:r>
              <a:rPr lang="en-US" altLang="zh-CN" sz="2000" b="1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 </a:t>
            </a:r>
            <a:r>
              <a:rPr lang="en-US" altLang="zh-CN" sz="2400" b="1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zh-CN" altLang="en-US" sz="2400" b="1" u="none">
                <a:latin typeface="Calibri" panose="020F0502020204030204" charset="0"/>
                <a:cs typeface="Calibri" panose="020F0502020204030204" charset="0"/>
              </a:rPr>
              <a:t>结果母枝的修剪：</a:t>
            </a:r>
            <a:endParaRPr lang="zh-CN" altLang="en-US" sz="2400" b="1" u="none">
              <a:latin typeface="Calibri" panose="020F0502020204030204" charset="0"/>
              <a:cs typeface="Calibri" panose="020F0502020204030204" charset="0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1" u="none">
                <a:latin typeface="Calibri" panose="020F0502020204030204" charset="0"/>
                <a:cs typeface="Calibri" panose="020F0502020204030204" charset="0"/>
              </a:rPr>
              <a:t>    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柿树是壮枝结果，结果母枝越壮，抽生结果枝的能力越强，坐果率也越高。因此，应培养健壮的结果母枝。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endParaRPr lang="zh-CN" altLang="en-US" sz="1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修剪方法：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柿树花芽着生在结果母枝的顶端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1-3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节；为了不损伤花芽，修剪时结果母枝一般不短截。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一、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结果母枝数量大的情况：</a:t>
            </a:r>
            <a:endParaRPr lang="zh-CN" altLang="en-US" sz="20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、疏剪：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去弱留强的方法疏间，使结果母枝保持一定距离。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、短截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：结合树形和枝间距，可以将多余的结果母枝短截，作为预备枝；剪截的方法是生长弱者基部留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3―5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个芽短截，生长强壮者剪</a:t>
            </a:r>
            <a:r>
              <a:rPr 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则缓放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7360" y="1002665"/>
            <a:ext cx="8126095" cy="5398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000" b="1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</a:t>
            </a:r>
            <a:r>
              <a:rPr lang="en-US" altLang="zh-CN" sz="2400" b="1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</a:t>
            </a:r>
            <a:r>
              <a:rPr lang="zh-CN" altLang="en-US" sz="2400" b="1" u="none">
                <a:latin typeface="Calibri" panose="020F0502020204030204" charset="0"/>
                <a:cs typeface="Calibri" panose="020F0502020204030204" charset="0"/>
              </a:rPr>
              <a:t>结果母枝的修剪：</a:t>
            </a:r>
            <a:endParaRPr lang="zh-CN" altLang="en-US" sz="2400" b="1" u="none">
              <a:latin typeface="Calibri" panose="020F0502020204030204" charset="0"/>
              <a:cs typeface="Calibri" panose="020F0502020204030204" charset="0"/>
            </a:endParaRPr>
          </a:p>
          <a:p>
            <a:pPr marL="0" indent="304800" algn="l"/>
            <a:endParaRPr lang="zh-CN" altLang="en-US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二、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结果母枝数量不足的情况：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修剪方法：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短截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在空间大的地方，必须对结果母枝进行短截，促生分枝，占领空间。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三、生长过旺的结果母枝的修剪：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在侧生花芽多的情况下，可以剪掉顶部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l―2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节有花芽部分，以减少来年结果枝数量，并降低结果部位。开花后没有坐果的枝条按发育枝处理。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四、生长比较弱的结果枝的修剪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、这类枝条很少能形成花芽，应在坐果部位以下有充实侧芽的地方剪截。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、如结果枝坐果部位以下没有良好的侧芽，就在结果枝基部留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厘米短截，促使副芽萌发，形成枝条。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五、初果期柿树的徒长枝的修剪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：这类枝条生长直立，组织不充实，容易扰乱树形，利用价值不大，应从基部剪除；</a:t>
            </a:r>
            <a:endParaRPr lang="zh-CN" altLang="en-US" sz="2000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5330" y="954405"/>
            <a:ext cx="7840980" cy="5562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盛果期柿树的修剪任务：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1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lang="zh-CN" altLang="en-US" sz="1000" b="0" u="none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  </a:t>
            </a:r>
            <a:r>
              <a:rPr lang="zh-CN" altLang="en-US" sz="2000" b="1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此期树态：</a:t>
            </a:r>
            <a:r>
              <a:rPr lang="zh-CN" altLang="en-US" sz="2000" b="0" u="none">
                <a:latin typeface="+mn-ea"/>
                <a:ea typeface="+mn-ea"/>
                <a:cs typeface="Calibri" panose="020F0502020204030204" charset="0"/>
              </a:rPr>
              <a:t>柿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树生长</a:t>
            </a:r>
            <a:r>
              <a:rPr lang="en-US" altLang="zh-CN" sz="2000" b="0" u="none">
                <a:latin typeface="+mn-ea"/>
                <a:ea typeface="+mn-ea"/>
                <a:cs typeface="Calibri" panose="020F0502020204030204" charset="0"/>
              </a:rPr>
              <a:t>1——8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年后进入结果盛期，</a:t>
            </a:r>
            <a:r>
              <a:rPr lang="en-US" altLang="zh-CN" sz="2000" b="0" u="none">
                <a:latin typeface="+mn-ea"/>
                <a:ea typeface="+mn-ea"/>
                <a:cs typeface="Calibri" panose="020F0502020204030204" charset="0"/>
              </a:rPr>
              <a:t>15-30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年结果最多，在栽培管理良好的条件下经济年龄可维持</a:t>
            </a:r>
            <a:r>
              <a:rPr lang="en-US" altLang="zh-CN" sz="2000" b="0" u="none">
                <a:latin typeface="+mn-ea"/>
                <a:ea typeface="+mn-ea"/>
                <a:cs typeface="Calibri" panose="020F0502020204030204" charset="0"/>
              </a:rPr>
              <a:t>100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多年。盛果期</a:t>
            </a:r>
            <a:r>
              <a:rPr lang="zh-CN" altLang="en-US" sz="2000" b="0" u="none">
                <a:latin typeface="+mn-ea"/>
                <a:ea typeface="+mn-ea"/>
                <a:cs typeface="Tahoma" panose="020B0604030504040204" charset="0"/>
              </a:rPr>
              <a:t>柿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树树形已定，树姿开张，树冠扩展缓慢，树势也比较稳定。</a:t>
            </a:r>
            <a:endParaRPr lang="zh-CN" altLang="en-US" sz="2000" b="0" u="none">
              <a:latin typeface="+mn-ea"/>
              <a:ea typeface="+mn-ea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+mn-ea"/>
                <a:ea typeface="+mn-ea"/>
                <a:cs typeface="宋体" panose="02010600030101010101" pitchFamily="2" charset="-122"/>
              </a:rPr>
              <a:t>此期容易出现的问题：</a:t>
            </a:r>
            <a:endParaRPr lang="zh-CN" altLang="en-US" sz="2000" b="1" u="none">
              <a:latin typeface="+mn-ea"/>
              <a:ea typeface="+mn-ea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0" u="none">
                <a:latin typeface="+mn-ea"/>
                <a:ea typeface="+mn-ea"/>
                <a:cs typeface="宋体" panose="02010600030101010101" pitchFamily="2" charset="-122"/>
              </a:rPr>
              <a:t>  1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、树龄的增长和枝条的增加，树冠日趋郁闭。</a:t>
            </a:r>
            <a:endParaRPr lang="zh-CN" altLang="en-US" sz="2000" b="0" u="none">
              <a:latin typeface="+mn-ea"/>
              <a:ea typeface="+mn-ea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0" u="none">
                <a:latin typeface="+mn-ea"/>
                <a:ea typeface="+mn-ea"/>
                <a:cs typeface="宋体" panose="02010600030101010101" pitchFamily="2" charset="-122"/>
              </a:rPr>
              <a:t>  2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、由于连年大量结果，逐步造成下部枝条枯死，内膛光秃，结果部位外移。</a:t>
            </a:r>
            <a:endParaRPr lang="zh-CN" altLang="en-US" sz="2000" b="0" u="none">
              <a:latin typeface="+mn-ea"/>
              <a:ea typeface="+mn-ea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0" u="none">
                <a:latin typeface="+mn-ea"/>
                <a:ea typeface="+mn-ea"/>
                <a:cs typeface="宋体" panose="02010600030101010101" pitchFamily="2" charset="-122"/>
              </a:rPr>
              <a:t>  3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、树体上强下弱，膛内隐芽萌发，出现自然更新。</a:t>
            </a:r>
            <a:endParaRPr lang="zh-CN" altLang="en-US" sz="2000" b="0" u="none">
              <a:latin typeface="+mn-ea"/>
              <a:ea typeface="+mn-ea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0" u="none">
                <a:latin typeface="+mn-ea"/>
                <a:ea typeface="+mn-ea"/>
                <a:cs typeface="宋体" panose="02010600030101010101" pitchFamily="2" charset="-122"/>
              </a:rPr>
              <a:t>  4</a:t>
            </a:r>
            <a:r>
              <a:rPr lang="zh-CN" altLang="en-US" sz="2000" b="0" u="none">
                <a:latin typeface="+mn-ea"/>
                <a:ea typeface="+mn-ea"/>
                <a:cs typeface="宋体" panose="02010600030101010101" pitchFamily="2" charset="-122"/>
              </a:rPr>
              <a:t>、此期如果肥水不足，管理不善，树势很快变弱，出现大小年。</a:t>
            </a:r>
            <a:endParaRPr lang="zh-CN" altLang="en-US" sz="2000" b="0" u="none">
              <a:latin typeface="+mn-ea"/>
              <a:ea typeface="+mn-ea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000" b="0" u="none">
              <a:latin typeface="+mn-ea"/>
              <a:ea typeface="+mn-ea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u="none">
                <a:solidFill>
                  <a:srgbClr val="FF0000"/>
                </a:solidFill>
                <a:latin typeface="+mn-ea"/>
                <a:ea typeface="+mn-ea"/>
                <a:cs typeface="宋体" panose="02010600030101010101" pitchFamily="2" charset="-122"/>
              </a:rPr>
              <a:t> 盛果期树的修剪任务主要是控制树高，促进下部生长，疏间或回缩过多的枝条，打开光路改善光照。合理安排结果母枝留量，维持树势，延长结果年限。</a:t>
            </a:r>
            <a:endParaRPr lang="zh-CN" altLang="en-US" sz="2000" b="1" u="none">
              <a:solidFill>
                <a:srgbClr val="FF0000"/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0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文本框 1"/>
          <p:cNvSpPr txBox="1"/>
          <p:nvPr/>
        </p:nvSpPr>
        <p:spPr>
          <a:xfrm>
            <a:off x="596900" y="1084263"/>
            <a:ext cx="724852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406400"/>
            <a:r>
              <a:rPr lang="zh-CN" altLang="en-US">
                <a:solidFill>
                  <a:srgbClr val="000000"/>
                </a:solidFill>
                <a:latin typeface="仿宋_GB2312" charset="0"/>
                <a:ea typeface="仿宋_GB2312" charset="0"/>
              </a:rPr>
              <a:t>　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15925" y="904240"/>
            <a:ext cx="8198485" cy="5717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盛果期</a:t>
            </a:r>
            <a:r>
              <a:rPr lang="zh-CN" altLang="en-US" sz="2400" b="1" u="none">
                <a:latin typeface="Tahoma" panose="020B0604030504040204" charset="0"/>
                <a:cs typeface="Tahoma" panose="020B0604030504040204" charset="0"/>
              </a:rPr>
              <a:t>柿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树的修剪技术</a:t>
            </a:r>
            <a:endParaRPr lang="en-US" altLang="zh-CN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1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、降树高（落头）：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通过疏除顶部大枝，降低原有高度，将树高控制在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4.5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米以内。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目的：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针对柿树上强下弱、解决树冠郁闭等问题。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2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、疏除大枝：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扰乱树形的大枝、树冠外围大型发育枝、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目的：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以引光入膛，改善内部光照条件，促使内膛萌生枝条；主枝、侧枝要保持良好的从属关系；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3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、短截发育枝：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内膛徒长枝、虚弱枝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目的：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增加内膛总枝量，解决膛空问题。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4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、回缩大枝：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——1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、已经变弱的大枝要逐渐回缩，用后部向外斜生的健壮枝代换原头，以增强其长势；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、已弯曲下垂的大枝，可在弯曲处选留斜向上生长的壮枝，锯除下垂部分，抬高大枝角度，以增强树势。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/>
              <a:t>  目的：</a:t>
            </a:r>
            <a:r>
              <a:rPr lang="zh-CN" altLang="en-US" sz="2000"/>
              <a:t>抬角强树势。</a:t>
            </a:r>
            <a:endParaRPr lang="zh-CN" altLang="en-US" sz="2000"/>
          </a:p>
        </p:txBody>
      </p:sp>
      <p:sp>
        <p:nvSpPr>
          <p:cNvPr id="1536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88950" y="1204595"/>
            <a:ext cx="8155940" cy="4907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50000"/>
              </a:lnSpc>
            </a:pP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注意问题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盛果期柿树结果母枝的修剪目的是去弱留强，以集中养分，利用壮枝结果。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、结果母枝要细致修剪，可以采用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“逢三截一”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的方法，即从三个结果母枝中，选两个比较健壮的当年结果；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另一个基部留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2-3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个芽或从基部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1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―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厘米处短截，作为预备枝。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第二年预备枝基部两个副芽萌发形成新的结果母枝，来年结果。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连年结果，生长势变弱的结果枝组，可以回缩到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―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年生的分枝处，重新培养成健壮的枝组；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000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88950" y="977900"/>
            <a:ext cx="8155940" cy="475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50000"/>
              </a:lnSpc>
            </a:pP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注意问题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、生长过密、交叉、重叠枝及并生枝要及时疏除或回缩。疏除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3-5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年生枝时，最好留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厘米左右的短桩，刺激副芽萌发。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、树冠内焦梢、干枯和病虫枝要全部清除。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内膛萌生的徒长枝，在有空间的情况下可以利用，即采取夏季摘心或冬季短截等方法促发分枝，培养结果枝组。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无空间的徒长枝应疏除。</a:t>
            </a:r>
            <a:endParaRPr lang="zh-CN" altLang="en-US" sz="2000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8155" y="1166495"/>
            <a:ext cx="8051165" cy="475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衰老期柿树的修剪技术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衰老期柿树的树态：</a:t>
            </a:r>
            <a:endParaRPr lang="zh-CN" altLang="en-US" sz="20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endParaRPr lang="zh-CN" altLang="en-US" sz="20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、进入衰老期的柿树，新梢生长量很小，几乎停止生长；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、内膛秃裸，结果部位严重外移；枝条细弱；产量大幅度下降，甚至绝收。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衰老柿树的修剪任务：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更新树冠，恢复树势，尽量延长结果年限。</a:t>
            </a:r>
            <a:endParaRPr lang="zh-CN" altLang="en-US" sz="2000" b="0" u="none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根据柿树的衰老程度，确定更新的轻重，一般是轻度衰老轻回缩，衰老严重的重回缩，局部衰老局部回缩，全树衰老全树回缩。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1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2280" y="1077595"/>
            <a:ext cx="8220075" cy="5212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50000"/>
              </a:lnSpc>
            </a:pP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衰老期柿树的修剪技术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老树更新分</a:t>
            </a:r>
            <a:r>
              <a:rPr lang="zh-CN" altLang="en-US" sz="2000" b="1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全树更新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zh-CN" altLang="en-US" sz="2000" b="1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轮换更新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两种方法。</a:t>
            </a:r>
            <a:endParaRPr lang="zh-CN" altLang="en-US" sz="20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endParaRPr lang="zh-CN" altLang="en-US" sz="20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全树更新：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是在一年内对所有的大枝都在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5―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7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年生的部位回缩，萌生的新枝在夏季摘心，促其发生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2-3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次枝；萌生的过密枝条，应采用去弱留强的方法疏间；培养新的结果部位。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这样更新后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―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年可以恢复树势，并开始结果。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轮换更新：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是用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―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年的时间，将各大枝轮替回缩；这种更新方法比较灵活，产量的损失也比较小。    老树更新后萌发的新枝，要进行夏季修剪；作为骨干枝用的新枝要注意开张角度，向外延伸；余者摘心、软化，使之尽早结果，恢复产量。</a:t>
            </a:r>
            <a:endParaRPr lang="zh-CN" altLang="en-US" sz="2000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7360" y="1114425"/>
            <a:ext cx="8178165" cy="5486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柿树夏剪技术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      </a:t>
            </a:r>
            <a:r>
              <a:rPr lang="zh-CN" altLang="en-US" sz="2000" b="0" u="none">
                <a:latin typeface="Tahoma" panose="020B0604030504040204" charset="0"/>
                <a:cs typeface="Tahoma" panose="020B0604030504040204" charset="0"/>
              </a:rPr>
              <a:t>柿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树夏季修剪就是生长期的修剪，包括抹芽、摘心、软化、环剥等工作。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夏季修剪方法：</a:t>
            </a:r>
            <a:endParaRPr lang="zh-CN" altLang="en-US" sz="20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、抹芽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是在春季除去不必要的萌芽和嫩梢。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、新栽的树苗萌芽后可将整形带以下的萌芽除掉；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b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、大树不合适的徒长枝在萌生初期应及早抹除，以减少消耗，防止扰乱树形。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、剪口锯口附近和粗枝弯曲处荫生的嫩梢，除留作补空的枝条外，余者也应及时抹除。 </a:t>
            </a:r>
            <a:endParaRPr lang="zh-CN" altLang="en-US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82600" y="914400"/>
            <a:ext cx="8178165" cy="5394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柿树夏剪技术</a:t>
            </a:r>
            <a:r>
              <a:rPr lang="en-US" altLang="zh-CN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304800" algn="l"/>
            <a:endParaRPr lang="zh-CN" altLang="en-US" sz="20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夏季修剪方法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、摘心：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是摘除新梢顶端幼嫩的部分。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对象：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、幼树的旺枝和有利用价值的徒长枝，长到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20―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30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厘米时进行摘心，可控制延长生长，促进发生分枝。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新栽幼树和更新的老树，可以利用夏季摘心增加枝条级次，提早成形。    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6" name="Rectangle 5"/>
          <p:cNvSpPr/>
          <p:nvPr/>
        </p:nvSpPr>
        <p:spPr>
          <a:xfrm>
            <a:off x="381000" y="381000"/>
            <a:ext cx="6934200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5455" y="1212850"/>
            <a:ext cx="8117205" cy="4983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　    </a:t>
            </a:r>
            <a:r>
              <a:rPr lang="zh-CN" altLang="en-US" sz="2400" b="1"/>
              <a:t>柿芽</a:t>
            </a:r>
            <a:endParaRPr lang="zh-CN" altLang="en-US" sz="2400" b="1"/>
          </a:p>
          <a:p>
            <a:r>
              <a:rPr lang="zh-CN" altLang="en-US"/>
              <a:t>        柿树的芽有</a:t>
            </a:r>
            <a:r>
              <a:rPr lang="zh-CN" altLang="en-US">
                <a:solidFill>
                  <a:srgbClr val="FF0000"/>
                </a:solidFill>
              </a:rPr>
              <a:t>花芽、叶芽、潜伏芽和副芽</a:t>
            </a:r>
            <a:r>
              <a:rPr lang="zh-CN" altLang="en-US"/>
              <a:t>4种。</a:t>
            </a:r>
            <a:endParaRPr lang="zh-CN" altLang="en-US"/>
          </a:p>
          <a:p>
            <a:r>
              <a:rPr lang="zh-CN" altLang="en-US"/>
              <a:t>        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芽萌发展叶后，枝条迅速生长，达一定长度后，顶端嫩尖便枯萎脱落，其下的第1个腋芽便代替了顶芽，所以，柿树的顶芽，被称为</a:t>
            </a:r>
            <a:r>
              <a:rPr lang="zh-CN" altLang="en-US">
                <a:solidFill>
                  <a:srgbClr val="FF0000"/>
                </a:solidFill>
              </a:rPr>
              <a:t>假顶芽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　　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 柿树的</a:t>
            </a:r>
            <a:r>
              <a:rPr lang="zh-CN" altLang="en-US">
                <a:solidFill>
                  <a:srgbClr val="FF0000"/>
                </a:solidFill>
              </a:rPr>
              <a:t>顶端优势明显</a:t>
            </a:r>
            <a:r>
              <a:rPr lang="zh-CN" altLang="en-US"/>
              <a:t>，一般顶端两个芽非常接近，所抽生的枝条都很粗壮，而以下芽所萌发的枝条，长势则依次减弱，下部的几个芽，则不能萌发而成为潜伏芽；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 基部鳞片覆盖下的</a:t>
            </a:r>
            <a:r>
              <a:rPr lang="zh-CN" altLang="en-US">
                <a:solidFill>
                  <a:srgbClr val="FF0000"/>
                </a:solidFill>
              </a:rPr>
              <a:t>副芽</a:t>
            </a:r>
            <a:r>
              <a:rPr lang="zh-CN" altLang="en-US"/>
              <a:t>，则一般不萌发，一旦遭受</a:t>
            </a:r>
            <a:r>
              <a:rPr lang="zh-CN" altLang="en-US">
                <a:solidFill>
                  <a:srgbClr val="FF0000"/>
                </a:solidFill>
              </a:rPr>
              <a:t>刺激</a:t>
            </a:r>
            <a:r>
              <a:rPr lang="zh-CN" altLang="en-US"/>
              <a:t>或枝条被折断，则萌发为</a:t>
            </a:r>
            <a:r>
              <a:rPr lang="zh-CN" altLang="en-US">
                <a:solidFill>
                  <a:srgbClr val="FF0000"/>
                </a:solidFill>
              </a:rPr>
              <a:t>旺长枝条</a:t>
            </a:r>
            <a:r>
              <a:rPr lang="zh-CN" altLang="en-US"/>
              <a:t>，可用于更新。</a:t>
            </a:r>
            <a:endParaRPr lang="zh-CN" altLang="en-US"/>
          </a:p>
          <a:p>
            <a:r>
              <a:rPr lang="zh-CN" altLang="en-US"/>
              <a:t>　　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2340" y="241935"/>
            <a:ext cx="2560320" cy="19196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6740" y="433070"/>
            <a:ext cx="186118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柿树芽特性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82600" y="914400"/>
            <a:ext cx="8178165" cy="5364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夏季修剪方法：</a:t>
            </a:r>
            <a:endParaRPr lang="zh-CN" altLang="en-US" sz="2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/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、短截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：是截去枝条前端一部分，程度重于摘心。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0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对象：</a:t>
            </a:r>
            <a:r>
              <a:rPr lang="zh-CN" altLang="en-US" sz="200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主要是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成形的大树的结果母枝。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在春季花芽现蕾后，如果发现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结果枝过多、花量过大，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可以将部分结果母枝短截，</a:t>
            </a:r>
            <a:r>
              <a:rPr lang="zh-CN" altLang="en-US" sz="20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促使基部副芽萌发，形成新结果母枝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这样，可调节生长与结果的关系，克服大小年结果现象。</a:t>
            </a:r>
            <a:r>
              <a:rPr lang="zh-CN" altLang="en-US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         </a:t>
            </a:r>
            <a:r>
              <a:rPr lang="zh-CN" altLang="en-US" sz="2000" b="1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</a:t>
            </a:r>
            <a:r>
              <a:rPr lang="en-US" altLang="zh-CN" sz="2000" b="1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</a:t>
            </a:r>
            <a:r>
              <a:rPr lang="zh-CN" altLang="en-US" sz="2000" b="1" u="none">
                <a:latin typeface="Calibri" panose="020F0502020204030204" charset="0"/>
                <a:cs typeface="Calibri" panose="020F0502020204030204" charset="0"/>
              </a:rPr>
              <a:t>、环割环剥：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生长过旺、坐果率低的</a:t>
            </a:r>
            <a:r>
              <a:rPr lang="zh-CN" altLang="en-US" sz="2000" b="0" u="none">
                <a:latin typeface="Tahoma" panose="020B0604030504040204" charset="0"/>
                <a:cs typeface="Tahoma" panose="020B0604030504040204" charset="0"/>
              </a:rPr>
              <a:t>柿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树，在盛花末期，于主干或大枝的基部进行环状剥皮，可以提高坐果率。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剥口宽度一般为</a:t>
            </a:r>
            <a:r>
              <a:rPr lang="en-US" altLang="zh-CN" sz="20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3―5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毫米，不能太宽。这样对树体比较安全，且有利伤口愈合。</a:t>
            </a:r>
            <a:endParaRPr lang="zh-CN" altLang="en-US" sz="2000" b="0" u="none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marL="0" indent="304800" algn="l"/>
            <a:r>
              <a:rPr lang="zh-CN" altLang="en-US" sz="1200" b="0" u="non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lang="zh-CN" altLang="en-US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2400" b="1" dirty="0">
                <a:sym typeface="宋体" panose="02010600030101010101" pitchFamily="2" charset="-122"/>
              </a:rPr>
              <a:t>柿树修剪技术</a:t>
            </a:r>
            <a:r>
              <a:rPr lang="en-US" altLang="zh-CN" sz="3600" b="1" dirty="0">
                <a:sym typeface="宋体" panose="02010600030101010101" pitchFamily="2" charset="-122"/>
              </a:rPr>
              <a:t>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2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2962275" y="357188"/>
            <a:ext cx="3095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"/>
          <p:cNvSpPr txBox="1"/>
          <p:nvPr/>
        </p:nvSpPr>
        <p:spPr>
          <a:xfrm>
            <a:off x="1058863" y="1290638"/>
            <a:ext cx="309562" cy="4206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-342900">
              <a:lnSpc>
                <a:spcPct val="120000"/>
              </a:lnSpc>
              <a:spcBef>
                <a:spcPct val="3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15235" y="1181100"/>
            <a:ext cx="4113530" cy="4297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/>
            <a:r>
              <a:rPr lang="en-US" altLang="zh-CN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0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200000"/>
              </a:lnSpc>
            </a:pPr>
            <a:r>
              <a:rPr lang="zh-CN" altLang="en-US" sz="2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认识了</a:t>
            </a:r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200000"/>
              </a:lnSpc>
            </a:pPr>
            <a:r>
              <a:rPr lang="en-US" altLang="zh-CN" sz="320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、柿子枝芽特性</a:t>
            </a:r>
            <a:endParaRPr lang="zh-CN" altLang="en-US" sz="3200" b="0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200000"/>
              </a:lnSpc>
            </a:pPr>
            <a:r>
              <a:rPr lang="en-US" altLang="zh-CN" sz="320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、柿子树形</a:t>
            </a:r>
            <a:endParaRPr lang="zh-CN" altLang="en-US" sz="3200" b="0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 algn="l">
              <a:lnSpc>
                <a:spcPct val="200000"/>
              </a:lnSpc>
            </a:pPr>
            <a:r>
              <a:rPr lang="en-US" altLang="zh-CN" sz="320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、柿子修剪技术</a:t>
            </a:r>
            <a:r>
              <a:rPr lang="zh-CN" altLang="en-US" sz="2800" b="0" u="sng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lang="zh-CN" altLang="en-US" sz="2800" u="sng"/>
          </a:p>
        </p:txBody>
      </p:sp>
      <p:sp>
        <p:nvSpPr>
          <p:cNvPr id="2" name="Rectangle 5"/>
          <p:cNvSpPr/>
          <p:nvPr/>
        </p:nvSpPr>
        <p:spPr>
          <a:xfrm>
            <a:off x="381000" y="381635"/>
            <a:ext cx="3748405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sz="2400" b="1" dirty="0">
                <a:sym typeface="宋体" panose="02010600030101010101" pitchFamily="2" charset="-122"/>
              </a:rPr>
              <a:t>交流回顾</a:t>
            </a:r>
            <a:r>
              <a:rPr lang="en-US" altLang="zh-CN" sz="3600" b="1" dirty="0">
                <a:sym typeface="宋体" panose="02010600030101010101" pitchFamily="2" charset="-122"/>
              </a:rPr>
              <a:t>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/>
          <p:nvPr/>
        </p:nvSpPr>
        <p:spPr>
          <a:xfrm>
            <a:off x="533400" y="1676400"/>
            <a:ext cx="7772400" cy="1304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>
              <a:lnSpc>
                <a:spcPct val="90000"/>
              </a:lnSpc>
            </a:pPr>
            <a:endParaRPr lang="en-US" altLang="ko-KR" sz="6000" b="1" dirty="0">
              <a:solidFill>
                <a:srgbClr val="333300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2000" y="2834640"/>
            <a:ext cx="5080000" cy="15544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p>
            <a:pPr algn="ctr"/>
            <a:r>
              <a:rPr lang="zh-CN" altLang="en-US" sz="9600" b="1">
                <a:blipFill>
                  <a:blip r:embed="rId1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谢谢大家</a:t>
            </a:r>
            <a:endParaRPr lang="zh-CN" altLang="en-US" sz="9600" b="1">
              <a:blipFill>
                <a:blip r:embed="rId1"/>
                <a:tile tx="0" ty="0" sx="82000" sy="63000" flip="none" algn="br"/>
              </a:blip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9" name=" 219"/>
          <p:cNvSpPr/>
          <p:nvPr/>
        </p:nvSpPr>
        <p:spPr>
          <a:xfrm>
            <a:off x="749300" y="2438400"/>
            <a:ext cx="7772400" cy="824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gradFill>
              <a:gsLst>
                <a:gs pos="0">
                  <a:srgbClr val="FF0000"/>
                </a:gs>
                <a:gs pos="53000">
                  <a:srgbClr val="FFC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7" name=" 167"/>
          <p:cNvSpPr/>
          <p:nvPr/>
        </p:nvSpPr>
        <p:spPr>
          <a:xfrm>
            <a:off x="765810" y="3539490"/>
            <a:ext cx="7772400" cy="798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6740" y="1181100"/>
            <a:ext cx="8131175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　    </a:t>
            </a:r>
            <a:r>
              <a:rPr lang="zh-CN" altLang="en-US" sz="2400" b="1">
                <a:sym typeface="+mn-ea"/>
              </a:rPr>
              <a:t>柿树的花芽：</a:t>
            </a:r>
            <a:r>
              <a:rPr lang="zh-CN" altLang="en-US">
                <a:sym typeface="+mn-ea"/>
              </a:rPr>
              <a:t>多为混合芽，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着生于结果母枝的先端</a:t>
            </a:r>
            <a:r>
              <a:rPr lang="zh-CN" altLang="en-US">
                <a:sym typeface="+mn-ea"/>
              </a:rPr>
              <a:t>，萌发后抽生结果枝或雄花枝。</a:t>
            </a:r>
            <a:endParaRPr lang="zh-CN" altLang="en-US"/>
          </a:p>
          <a:p>
            <a:r>
              <a:rPr lang="zh-CN" altLang="en-US" sz="1200">
                <a:sym typeface="+mn-ea"/>
              </a:rPr>
              <a:t>　　</a:t>
            </a:r>
            <a:endParaRPr lang="zh-CN" altLang="en-US" sz="1200">
              <a:sym typeface="+mn-ea"/>
            </a:endParaRPr>
          </a:p>
          <a:p>
            <a:r>
              <a:rPr lang="zh-CN" altLang="en-US">
                <a:sym typeface="+mn-ea"/>
              </a:rPr>
              <a:t>柿树的花分为雌花、雄花和两性花。</a:t>
            </a:r>
            <a:endParaRPr lang="zh-CN" altLang="en-US">
              <a:sym typeface="+mn-ea"/>
            </a:endParaRPr>
          </a:p>
          <a:p>
            <a:r>
              <a:rPr lang="zh-CN" altLang="en-US" sz="1200">
                <a:sym typeface="+mn-ea"/>
              </a:rPr>
              <a:t>       </a:t>
            </a:r>
            <a:endParaRPr lang="zh-CN" altLang="en-US" sz="1200">
              <a:sym typeface="+mn-ea"/>
            </a:endParaRPr>
          </a:p>
          <a:p>
            <a:r>
              <a:rPr lang="zh-CN" altLang="en-US">
                <a:sym typeface="+mn-ea"/>
              </a:rPr>
              <a:t>    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  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雌花：</a:t>
            </a:r>
            <a:r>
              <a:rPr lang="zh-CN" altLang="en-US" dirty="0">
                <a:latin typeface="Times New Roman" panose="02020603050405020304" pitchFamily="2" charset="0"/>
                <a:ea typeface="楷体_GB2312" pitchFamily="1" charset="-122"/>
                <a:sym typeface="+mn-ea"/>
              </a:rPr>
              <a:t>雌花的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楷体_GB2312" pitchFamily="1" charset="-122"/>
                <a:sym typeface="+mn-ea"/>
              </a:rPr>
              <a:t>雄蕊退化</a:t>
            </a:r>
            <a:r>
              <a:rPr lang="zh-CN" altLang="en-US" dirty="0">
                <a:latin typeface="Times New Roman" panose="02020603050405020304" pitchFamily="2" charset="0"/>
                <a:ea typeface="楷体_GB2312" pitchFamily="1" charset="-122"/>
                <a:sym typeface="+mn-ea"/>
              </a:rPr>
              <a:t>，可单性结实，我国的品种全部属于单性结实品种。</a:t>
            </a:r>
            <a:endParaRPr lang="zh-CN" altLang="en-US" dirty="0">
              <a:latin typeface="Times New Roman" panose="02020603050405020304" pitchFamily="2" charset="0"/>
              <a:ea typeface="楷体_GB2312" pitchFamily="1" charset="-122"/>
            </a:endParaRPr>
          </a:p>
          <a:p>
            <a:endParaRPr lang="zh-CN" altLang="en-US">
              <a:solidFill>
                <a:srgbClr val="FF0000"/>
              </a:solidFill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        雌花单生，一般着生在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较粗壮的结果枝上</a:t>
            </a:r>
            <a:r>
              <a:rPr lang="zh-CN" altLang="en-US">
                <a:sym typeface="+mn-ea"/>
              </a:rPr>
              <a:t>，在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第3至第8节的叶腋间</a:t>
            </a:r>
            <a:r>
              <a:rPr lang="zh-CN" altLang="en-US">
                <a:sym typeface="+mn-ea"/>
              </a:rPr>
              <a:t>，每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个叶腋间着生1花。</a:t>
            </a:r>
            <a:endParaRPr lang="zh-CN" altLang="en-US">
              <a:sym typeface="+mn-ea"/>
            </a:endParaRPr>
          </a:p>
          <a:p>
            <a:r>
              <a:rPr lang="zh-CN" altLang="en-US" sz="1200">
                <a:sym typeface="+mn-ea"/>
              </a:rPr>
              <a:t>       </a:t>
            </a:r>
            <a:endParaRPr lang="zh-CN" altLang="en-US" sz="1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       每一结果枝上着生花芽数量的多少，与结果母枝的长势强弱，以及混合芽着生的位置有关。</a:t>
            </a:r>
            <a:endParaRPr lang="zh-CN" altLang="en-US">
              <a:sym typeface="+mn-ea"/>
            </a:endParaRPr>
          </a:p>
          <a:p>
            <a:r>
              <a:rPr lang="zh-CN" altLang="en-US" sz="1200">
                <a:sym typeface="+mn-ea"/>
              </a:rPr>
              <a:t>       </a:t>
            </a:r>
            <a:endParaRPr lang="zh-CN" altLang="en-US" sz="1200">
              <a:sym typeface="+mn-ea"/>
            </a:endParaRPr>
          </a:p>
          <a:p>
            <a:r>
              <a:rPr lang="zh-CN" altLang="en-US">
                <a:sym typeface="+mn-ea"/>
              </a:rPr>
              <a:t>        一般每个结果枝上着生的雌花，少者2～3朵，多者达10朵以上，通常为4～5朵。</a:t>
            </a:r>
            <a:endParaRPr lang="zh-CN" altLang="en-US"/>
          </a:p>
          <a:p>
            <a:r>
              <a:rPr lang="zh-CN" altLang="en-US">
                <a:sym typeface="+mn-ea"/>
              </a:rPr>
              <a:t>　　</a:t>
            </a:r>
            <a:endParaRPr lang="zh-CN" altLang="en-US"/>
          </a:p>
        </p:txBody>
      </p:sp>
      <p:sp>
        <p:nvSpPr>
          <p:cNvPr id="7169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0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文本框 1"/>
          <p:cNvSpPr txBox="1"/>
          <p:nvPr/>
        </p:nvSpPr>
        <p:spPr>
          <a:xfrm>
            <a:off x="749300" y="1181100"/>
            <a:ext cx="2473325" cy="792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740" y="433070"/>
            <a:ext cx="186118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柿树芽特性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4" name="Rectangle 5"/>
          <p:cNvSpPr/>
          <p:nvPr/>
        </p:nvSpPr>
        <p:spPr>
          <a:xfrm>
            <a:off x="381000" y="381000"/>
            <a:ext cx="6934200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文本框 2"/>
          <p:cNvSpPr txBox="1"/>
          <p:nvPr/>
        </p:nvSpPr>
        <p:spPr>
          <a:xfrm>
            <a:off x="749300" y="1181100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文本框 3"/>
          <p:cNvSpPr txBox="1"/>
          <p:nvPr/>
        </p:nvSpPr>
        <p:spPr>
          <a:xfrm>
            <a:off x="381000" y="1820863"/>
            <a:ext cx="805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1181100"/>
            <a:ext cx="7970520" cy="176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       </a:t>
            </a:r>
            <a:r>
              <a:rPr lang="zh-CN" altLang="en-US" sz="2000" b="1">
                <a:sym typeface="+mn-ea"/>
              </a:rPr>
              <a:t>雄花</a:t>
            </a:r>
            <a:r>
              <a:rPr lang="zh-CN" altLang="en-US" dirty="0">
                <a:latin typeface="Times New Roman" panose="02020603050405020304" pitchFamily="2" charset="0"/>
                <a:ea typeface="楷体_GB2312" pitchFamily="1" charset="-122"/>
                <a:sym typeface="+mn-ea"/>
              </a:rPr>
              <a:t>聚生于弱枝或结果枝下部，比雌花小，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雌蕊退化</a:t>
            </a:r>
            <a:r>
              <a:rPr lang="zh-CN" altLang="en-US">
                <a:sym typeface="+mn-ea"/>
              </a:rPr>
              <a:t>，花丝较短，花药长而大。每个花序上着生雄花1～3朵。</a:t>
            </a:r>
            <a:endParaRPr lang="zh-CN" altLang="en-US"/>
          </a:p>
          <a:p>
            <a:r>
              <a:rPr lang="zh-CN" altLang="en-US">
                <a:sym typeface="+mn-ea"/>
              </a:rPr>
              <a:t>　　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    两性花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具有雌雄蕊两性</a:t>
            </a:r>
            <a:r>
              <a:rPr lang="zh-CN" altLang="en-US">
                <a:sym typeface="+mn-ea"/>
              </a:rPr>
              <a:t>，小于雌花，大于雄花。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    　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480945"/>
            <a:ext cx="2927350" cy="4370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945" y="4702175"/>
            <a:ext cx="2552065" cy="1876425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4114800"/>
            <a:ext cx="2463800" cy="2463800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815" y="2480945"/>
            <a:ext cx="2893060" cy="2170430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6740" y="433070"/>
            <a:ext cx="186118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柿树芽特性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4" name="Rectangle 5"/>
          <p:cNvSpPr/>
          <p:nvPr/>
        </p:nvSpPr>
        <p:spPr>
          <a:xfrm>
            <a:off x="381000" y="381000"/>
            <a:ext cx="6934200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文本框 2"/>
          <p:cNvSpPr txBox="1"/>
          <p:nvPr/>
        </p:nvSpPr>
        <p:spPr>
          <a:xfrm>
            <a:off x="749300" y="1181100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文本框 3"/>
          <p:cNvSpPr txBox="1"/>
          <p:nvPr/>
        </p:nvSpPr>
        <p:spPr>
          <a:xfrm>
            <a:off x="381000" y="1820863"/>
            <a:ext cx="805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7375" y="1331595"/>
            <a:ext cx="7846695" cy="484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ym typeface="+mn-ea"/>
              </a:rPr>
              <a:t>      </a:t>
            </a:r>
            <a:r>
              <a:rPr lang="en-US" altLang="zh-CN" sz="2000" b="1">
                <a:sym typeface="+mn-ea"/>
              </a:rPr>
              <a:t>   </a:t>
            </a:r>
            <a:r>
              <a:rPr lang="zh-CN" altLang="en-US" sz="2000" b="1">
                <a:sym typeface="+mn-ea"/>
              </a:rPr>
              <a:t>叶芽</a:t>
            </a:r>
            <a:r>
              <a:rPr lang="zh-CN" altLang="en-US" sz="2000">
                <a:sym typeface="+mn-ea"/>
              </a:rPr>
              <a:t>比花芽瘦小，多着失在结果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母枝的中部，或结果枝的顶部</a:t>
            </a:r>
            <a:r>
              <a:rPr lang="zh-CN" altLang="en-US" sz="2000">
                <a:sym typeface="+mn-ea"/>
              </a:rPr>
              <a:t>，萌发后抽生发育枝。</a:t>
            </a:r>
            <a:endParaRPr lang="zh-CN" altLang="en-US" sz="2000"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ym typeface="+mn-ea"/>
              </a:rPr>
              <a:t>         潜伏芽</a:t>
            </a:r>
            <a:r>
              <a:rPr lang="zh-CN" altLang="en-US" sz="2000">
                <a:sym typeface="+mn-ea"/>
              </a:rPr>
              <a:t>着生在枝条下部，其寿命可达10年之久，遭受刺激后会萌发抽枝，可用于更新。</a:t>
            </a:r>
            <a:endParaRPr lang="zh-CN" altLang="en-US" sz="2000"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ym typeface="+mn-ea"/>
              </a:rPr>
              <a:t>　　</a:t>
            </a:r>
            <a:endParaRPr lang="zh-CN" altLang="en-US" sz="2000"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ym typeface="+mn-ea"/>
              </a:rPr>
              <a:t>        </a:t>
            </a:r>
            <a:r>
              <a:rPr lang="zh-CN" altLang="en-US" sz="2000" b="1">
                <a:sym typeface="+mn-ea"/>
              </a:rPr>
              <a:t>副芽</a:t>
            </a:r>
            <a:r>
              <a:rPr lang="zh-CN" altLang="en-US" sz="2000">
                <a:sym typeface="+mn-ea"/>
              </a:rPr>
              <a:t>多着生于枝条基部的鳞片下，其寿命比潜伏芽还长，遭受刺激时，萌发抽枝的能力也比潜伏芽强。</a:t>
            </a:r>
            <a:endParaRPr lang="zh-CN" altLang="en-US" sz="20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ym typeface="+mn-ea"/>
              </a:rPr>
              <a:t>　　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         根据柿树各类芽的特性，在整形修剪过程中，除注意利用花芽和叶芽外，还应注意保护和利用潜伏芽和副芽，促发新枝后，可用于树冠和骨干枝的更新。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740" y="433070"/>
            <a:ext cx="186118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柿树芽特性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6" name="Rectangle 5"/>
          <p:cNvSpPr/>
          <p:nvPr/>
        </p:nvSpPr>
        <p:spPr>
          <a:xfrm>
            <a:off x="381000" y="381000"/>
            <a:ext cx="3748088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Rectangle 5"/>
          <p:cNvSpPr/>
          <p:nvPr/>
        </p:nvSpPr>
        <p:spPr>
          <a:xfrm>
            <a:off x="381000" y="381000"/>
            <a:ext cx="6934200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文本框 1"/>
          <p:cNvSpPr txBox="1"/>
          <p:nvPr/>
        </p:nvSpPr>
        <p:spPr>
          <a:xfrm>
            <a:off x="984250" y="1439863"/>
            <a:ext cx="64674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6730" y="1359535"/>
            <a:ext cx="7950835" cy="1918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      </a:t>
            </a:r>
            <a:r>
              <a:rPr lang="zh-CN" altLang="en-US" sz="2400" b="1"/>
              <a:t>柿树的枝条</a:t>
            </a:r>
            <a:r>
              <a:rPr lang="zh-CN" altLang="en-US"/>
              <a:t>，可分为</a:t>
            </a:r>
            <a:r>
              <a:rPr lang="zh-CN" altLang="en-US" b="1">
                <a:solidFill>
                  <a:srgbClr val="FF0000"/>
                </a:solidFill>
              </a:rPr>
              <a:t>结果母枝、结果枝、发育枝和徒长枝</a:t>
            </a:r>
            <a:r>
              <a:rPr lang="zh-CN" altLang="en-US"/>
              <a:t>等。</a:t>
            </a:r>
            <a:endParaRPr lang="zh-CN" altLang="en-US"/>
          </a:p>
          <a:p>
            <a:r>
              <a:rPr lang="zh-CN" altLang="en-US"/>
              <a:t>　　</a:t>
            </a:r>
            <a:endParaRPr lang="zh-CN" altLang="en-US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/>
              <a:t>        </a:t>
            </a:r>
            <a:r>
              <a:rPr lang="zh-CN" altLang="en-US" sz="2400" b="1"/>
              <a:t>结果母枝</a:t>
            </a:r>
            <a:r>
              <a:rPr lang="zh-CN" altLang="en-US" b="1"/>
              <a:t>：</a:t>
            </a:r>
            <a:r>
              <a:rPr lang="zh-CN" altLang="en-US"/>
              <a:t>是着生混合芽和抽生结果枝的枝条，长势较强，一般长度为10～30厘米，顶芽和以下的第1、2两个芽，多为混合芽，萌发后可开花结果，抽生枝条。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3448685"/>
            <a:ext cx="3056890" cy="228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635" y="3988435"/>
            <a:ext cx="3047365" cy="228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370" y="4365625"/>
            <a:ext cx="3047365" cy="2286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6740" y="433070"/>
            <a:ext cx="216725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柿树枝条特性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4" name="Rectangle 5"/>
          <p:cNvSpPr/>
          <p:nvPr/>
        </p:nvSpPr>
        <p:spPr>
          <a:xfrm>
            <a:off x="381000" y="381000"/>
            <a:ext cx="6934200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文本框 1"/>
          <p:cNvSpPr txBox="1"/>
          <p:nvPr/>
        </p:nvSpPr>
        <p:spPr>
          <a:xfrm>
            <a:off x="885825" y="1336675"/>
            <a:ext cx="7088188" cy="379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-342900">
              <a:lnSpc>
                <a:spcPct val="105000"/>
              </a:lnSpc>
              <a:spcBef>
                <a:spcPct val="35000"/>
              </a:spcBef>
            </a:pPr>
            <a:r>
              <a:rPr lang="en-US" altLang="zh-CN" b="1" dirty="0"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2760" y="1181100"/>
            <a:ext cx="7727950" cy="5074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/>
              <a:t>       </a:t>
            </a:r>
            <a:r>
              <a:rPr lang="zh-CN" altLang="en-US" sz="2000" b="1"/>
              <a:t>结果枝</a:t>
            </a:r>
            <a:r>
              <a:rPr lang="zh-CN" altLang="en-US" b="1"/>
              <a:t>：</a:t>
            </a:r>
            <a:r>
              <a:rPr lang="zh-CN" altLang="en-US"/>
              <a:t>多着生在结果母枝的先端，第1、2两个侧芽所抽生的枝条，在当年也能开花结果，</a:t>
            </a:r>
            <a:r>
              <a:rPr lang="zh-CN" altLang="en-US">
                <a:solidFill>
                  <a:srgbClr val="FF0000"/>
                </a:solidFill>
              </a:rPr>
              <a:t>这种新梢就是结果枝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结果枝大致可分为三段：</a:t>
            </a:r>
            <a:endParaRPr lang="zh-CN" altLang="en-US" b="1"/>
          </a:p>
          <a:p>
            <a:endParaRPr lang="zh-CN" altLang="en-US"/>
          </a:p>
          <a:p>
            <a:r>
              <a:rPr lang="en-US" altLang="zh-CN"/>
              <a:t>a</a:t>
            </a:r>
            <a:r>
              <a:rPr lang="zh-CN" altLang="en-US"/>
              <a:t>、基部2～4节为潜伏芽（隐芽）；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r>
              <a:rPr lang="en-US" altLang="zh-CN"/>
              <a:t>b</a:t>
            </a:r>
            <a:r>
              <a:rPr lang="zh-CN" altLang="en-US"/>
              <a:t>、中部着生花芽，但不再产生腋芽；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c</a:t>
            </a:r>
            <a:r>
              <a:rPr lang="zh-CN" altLang="en-US"/>
              <a:t>、顶部3－5节多为叶芽，但在长势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健壮的树上，也能形成花芽，而成为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下一年的结果母枝，继续抽枝结果。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6740" y="433070"/>
            <a:ext cx="216725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柿树枝条特性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4505" y="2830830"/>
            <a:ext cx="4511040" cy="34836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Line 4"/>
          <p:cNvSpPr/>
          <p:nvPr/>
        </p:nvSpPr>
        <p:spPr>
          <a:xfrm>
            <a:off x="381000" y="914400"/>
            <a:ext cx="6934200" cy="0"/>
          </a:xfrm>
          <a:prstGeom prst="line">
            <a:avLst/>
          </a:prstGeom>
          <a:ln w="57150" cap="flat" cmpd="sng">
            <a:pattFill prst="pct4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4" name="Rectangle 5"/>
          <p:cNvSpPr/>
          <p:nvPr/>
        </p:nvSpPr>
        <p:spPr>
          <a:xfrm>
            <a:off x="381000" y="381000"/>
            <a:ext cx="6934200" cy="469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文本框 1"/>
          <p:cNvSpPr txBox="1"/>
          <p:nvPr/>
        </p:nvSpPr>
        <p:spPr>
          <a:xfrm>
            <a:off x="749300" y="1181100"/>
            <a:ext cx="3095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文本框 1"/>
          <p:cNvSpPr txBox="1"/>
          <p:nvPr/>
        </p:nvSpPr>
        <p:spPr>
          <a:xfrm>
            <a:off x="885825" y="1336675"/>
            <a:ext cx="7088188" cy="379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-342900">
              <a:lnSpc>
                <a:spcPct val="105000"/>
              </a:lnSpc>
              <a:spcBef>
                <a:spcPct val="35000"/>
              </a:spcBef>
            </a:pPr>
            <a:r>
              <a:rPr lang="en-US" altLang="zh-CN" b="1" dirty="0"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6420" y="958850"/>
            <a:ext cx="7727950" cy="2499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/>
              <a:t>  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</a:t>
            </a:r>
            <a:r>
              <a:rPr lang="zh-CN" altLang="en-US" sz="2000"/>
              <a:t> 结果枝上着生花朵的数量，常因品种、结果枝的长势强弱和着生部位有关。</a:t>
            </a:r>
            <a:endParaRPr lang="zh-CN" altLang="en-US" sz="2000"/>
          </a:p>
          <a:p>
            <a:r>
              <a:rPr lang="zh-CN" altLang="en-US" sz="2000"/>
              <a:t>    </a:t>
            </a:r>
            <a:endParaRPr lang="zh-CN" altLang="en-US" sz="2000"/>
          </a:p>
          <a:p>
            <a:r>
              <a:rPr lang="zh-CN" altLang="en-US" sz="2000"/>
              <a:t>      尖柿、火晶柿等，一般1个果枝着生3～5朵花；</a:t>
            </a:r>
            <a:endParaRPr lang="zh-CN" altLang="en-US" sz="2000"/>
          </a:p>
          <a:p>
            <a:r>
              <a:rPr lang="zh-CN" altLang="en-US" sz="2000"/>
              <a:t>    </a:t>
            </a:r>
            <a:endParaRPr lang="zh-CN" altLang="en-US" sz="2000"/>
          </a:p>
          <a:p>
            <a:r>
              <a:rPr lang="zh-CN" altLang="en-US" sz="2000"/>
              <a:t>      磨盘柿等，一般1个果枝只着生1～3朵花。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1560" y="3895725"/>
            <a:ext cx="3047365" cy="2286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6740" y="433070"/>
            <a:ext cx="216725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ym typeface="+mn-ea"/>
              </a:rPr>
              <a:t>柿树枝条特性</a:t>
            </a:r>
            <a:r>
              <a:rPr lang="en-US" altLang="zh-CN" sz="2400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 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020" y="3669030"/>
            <a:ext cx="3613785" cy="27108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6456</Words>
  <Application>WPS 演示</Application>
  <PresentationFormat>全屏显示(4:3)</PresentationFormat>
  <Paragraphs>440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Wingdings</vt:lpstr>
      <vt:lpstr>Gulim</vt:lpstr>
      <vt:lpstr>Times New Roman</vt:lpstr>
      <vt:lpstr>楷体_GB2312</vt:lpstr>
      <vt:lpstr>微软雅黑</vt:lpstr>
      <vt:lpstr>Calibri</vt:lpstr>
      <vt:lpstr>Tahoma</vt:lpstr>
      <vt:lpstr>仿宋_GB2312</vt:lpstr>
      <vt:lpstr>黑体</vt:lpstr>
      <vt:lpstr>新宋体</vt:lpstr>
      <vt:lpstr>仿宋</vt:lpstr>
      <vt:lpstr>Malgun Gothic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2016-11-07T00:42:00Z</dcterms:created>
  <dcterms:modified xsi:type="dcterms:W3CDTF">2017-01-09T09:35:49Z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2052-10.1.0.6135</vt:lpwstr>
  </property>
</Properties>
</file>