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3"/>
    <p:sldId id="257" r:id="rId4"/>
    <p:sldId id="281" r:id="rId5"/>
    <p:sldId id="282" r:id="rId6"/>
    <p:sldId id="280" r:id="rId7"/>
    <p:sldId id="274" r:id="rId8"/>
    <p:sldId id="283" r:id="rId9"/>
    <p:sldId id="273" r:id="rId10"/>
    <p:sldId id="267" r:id="rId12"/>
    <p:sldId id="270" r:id="rId13"/>
    <p:sldId id="271" r:id="rId14"/>
    <p:sldId id="313" r:id="rId15"/>
    <p:sldId id="284" r:id="rId16"/>
    <p:sldId id="272" r:id="rId17"/>
    <p:sldId id="294" r:id="rId18"/>
    <p:sldId id="299" r:id="rId19"/>
    <p:sldId id="300" r:id="rId20"/>
    <p:sldId id="301" r:id="rId21"/>
    <p:sldId id="302" r:id="rId22"/>
    <p:sldId id="303" r:id="rId23"/>
    <p:sldId id="304" r:id="rId24"/>
    <p:sldId id="305" r:id="rId25"/>
    <p:sldId id="306" r:id="rId26"/>
    <p:sldId id="295" r:id="rId27"/>
    <p:sldId id="308" r:id="rId28"/>
    <p:sldId id="309" r:id="rId29"/>
    <p:sldId id="312" r:id="rId30"/>
    <p:sldId id="310" r:id="rId31"/>
    <p:sldId id="311" r:id="rId32"/>
    <p:sldId id="296" r:id="rId33"/>
    <p:sldId id="297" r:id="rId34"/>
    <p:sldId id="298" r:id="rId35"/>
    <p:sldId id="261" r:id="rId36"/>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7"/>
    <p:restoredTop sz="94710"/>
  </p:normalViewPr>
  <p:slideViewPr>
    <p:cSldViewPr showGuides="1">
      <p:cViewPr>
        <p:scale>
          <a:sx n="66" d="100"/>
          <a:sy n="66" d="100"/>
        </p:scale>
        <p:origin x="-2934" y="-1038"/>
      </p:cViewPr>
      <p:guideLst>
        <p:guide orient="horz" pos="2176"/>
        <p:guide pos="2842"/>
      </p:guideLst>
    </p:cSldViewPr>
  </p:slideViewPr>
  <p:outlineViewPr>
    <p:cViewPr>
      <p:scale>
        <a:sx n="33" d="100"/>
        <a:sy n="33" d="100"/>
      </p:scale>
      <p:origin x="0" y="0"/>
    </p:cViewPr>
  </p:outlineViewPr>
  <p:notesTextViewPr>
    <p:cViewPr>
      <p:scale>
        <a:sx n="100" d="100"/>
        <a:sy n="100" d="100"/>
      </p:scale>
      <p:origin x="0" y="0"/>
    </p:cViewPr>
  </p:notesText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
        <p:nvSpPr>
          <p:cNvPr id="3076" name="幻灯片图像占位符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3077" name="备注占位符 4"/>
          <p:cNvSpPr>
            <a:spLocks noGrp="1"/>
          </p:cNvSpPr>
          <p:nvPr>
            <p:ph type="body" sz="quarter"/>
          </p:nvPr>
        </p:nvSpPr>
        <p:spPr>
          <a:xfrm>
            <a:off x="685800" y="4400550"/>
            <a:ext cx="5486400" cy="3600450"/>
          </a:xfrm>
          <a:prstGeom prst="rect">
            <a:avLst/>
          </a:prstGeom>
          <a:noFill/>
          <a:ln w="9525">
            <a:noFill/>
          </a:ln>
        </p:spPr>
        <p:txBody>
          <a:bodyPr lIns="91440" tIns="45720" rIns="91440" bIns="45720" anchor="t"/>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幻灯片图像占位符 1"/>
          <p:cNvSpPr>
            <a:spLocks noGrp="1" noRot="1"/>
          </p:cNvSpPr>
          <p:nvPr>
            <p:ph type="sldImg"/>
          </p:nvPr>
        </p:nvSpPr>
        <p:spPr/>
      </p:sp>
      <p:sp>
        <p:nvSpPr>
          <p:cNvPr id="10242"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pic>
        <p:nvPicPr>
          <p:cNvPr id="2050" name="Picture 7" descr="MilkGree2n"/>
          <p:cNvPicPr>
            <a:picLocks noChangeAspect="1"/>
          </p:cNvPicPr>
          <p:nvPr userDrawn="1"/>
        </p:nvPicPr>
        <p:blipFill>
          <a:blip r:embed="rId2"/>
          <a:stretch>
            <a:fillRect/>
          </a:stretch>
        </p:blipFill>
        <p:spPr>
          <a:xfrm>
            <a:off x="0" y="0"/>
            <a:ext cx="9144000" cy="6858000"/>
          </a:xfrm>
          <a:prstGeom prst="rect">
            <a:avLst/>
          </a:prstGeom>
          <a:noFill/>
          <a:ln w="9525">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600200"/>
            <a:ext cx="8229600" cy="4525963"/>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7" descr="MilkGreen"/>
          <p:cNvPicPr>
            <a:picLocks noChangeAspect="1"/>
          </p:cNvPicPr>
          <p:nvPr userDrawn="1"/>
        </p:nvPicPr>
        <p:blipFill>
          <a:blip r:embed="rId12"/>
          <a:stretch>
            <a:fillRect/>
          </a:stretch>
        </p:blipFill>
        <p:spPr>
          <a:xfrm>
            <a:off x="0" y="0"/>
            <a:ext cx="9144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6.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8.jpeg"/><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422275" y="1700530"/>
            <a:ext cx="8446770" cy="1188720"/>
          </a:xfrm>
          <a:prstGeom prst="rect">
            <a:avLst/>
          </a:prstGeom>
          <a:gradFill>
            <a:gsLst>
              <a:gs pos="99000">
                <a:srgbClr val="FBFB11"/>
              </a:gs>
              <a:gs pos="3000">
                <a:schemeClr val="bg1"/>
              </a:gs>
            </a:gsLst>
            <a:lin ang="0" scaled="0"/>
          </a:gradFill>
          <a:ln>
            <a:noFill/>
          </a:ln>
        </p:spPr>
        <p:txBody>
          <a:bodyPr wrap="none" rtlCol="0" anchor="t">
            <a:spAutoFit/>
          </a:bodyPr>
          <a:p>
            <a:pPr algn="ctr"/>
            <a:r>
              <a:rPr lang="zh-CN" altLang="en-US" sz="7200" b="1">
                <a:solidFill>
                  <a:schemeClr val="tx1"/>
                </a:solidFill>
                <a:effectLst>
                  <a:outerShdw blurRad="38100" dist="19050" dir="2700000" algn="tl" rotWithShape="0">
                    <a:schemeClr val="dk1">
                      <a:alpha val="40000"/>
                    </a:schemeClr>
                  </a:outerShdw>
                </a:effectLst>
              </a:rPr>
              <a:t>柿子土肥水管理技术</a:t>
            </a:r>
            <a:endParaRPr lang="zh-CN" altLang="en-US" sz="7200" b="1">
              <a:solidFill>
                <a:schemeClr val="tx1"/>
              </a:solidFill>
              <a:effectLst>
                <a:outerShdw blurRad="38100" dist="19050" dir="2700000" algn="tl" rotWithShape="0">
                  <a:schemeClr val="dk1">
                    <a:alpha val="40000"/>
                  </a:schemeClr>
                </a:outerShdw>
              </a:effectLst>
            </a:endParaRPr>
          </a:p>
        </p:txBody>
      </p:sp>
      <p:sp>
        <p:nvSpPr>
          <p:cNvPr id="3" name="文本框 2"/>
          <p:cNvSpPr txBox="1"/>
          <p:nvPr/>
        </p:nvSpPr>
        <p:spPr>
          <a:xfrm>
            <a:off x="2113280" y="4168775"/>
            <a:ext cx="3427730" cy="1371600"/>
          </a:xfrm>
          <a:prstGeom prst="rect">
            <a:avLst/>
          </a:prstGeom>
          <a:noFill/>
        </p:spPr>
        <p:txBody>
          <a:bodyPr wrap="none" rtlCol="0">
            <a:spAutoFit/>
          </a:bodyPr>
          <a:p>
            <a:r>
              <a:rPr lang="zh-CN" altLang="en-US" sz="2800" b="1"/>
              <a:t>富平县   果业管理局</a:t>
            </a:r>
            <a:endParaRPr lang="zh-CN" altLang="en-US" sz="2800" b="1"/>
          </a:p>
          <a:p>
            <a:r>
              <a:rPr lang="zh-CN" altLang="en-US" sz="2800" b="1"/>
              <a:t>党立胜   高级农艺师</a:t>
            </a:r>
            <a:endParaRPr lang="zh-CN" altLang="en-US" sz="2800" b="1"/>
          </a:p>
          <a:p>
            <a:r>
              <a:rPr lang="zh-CN" altLang="en-US" sz="2800" b="1"/>
              <a:t>电话：</a:t>
            </a:r>
            <a:r>
              <a:rPr lang="en-US" altLang="zh-CN" sz="2800" b="1"/>
              <a:t>13571365829</a:t>
            </a:r>
            <a:endParaRPr lang="en-US" altLang="zh-CN" sz="28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Line 4"/>
          <p:cNvSpPr/>
          <p:nvPr/>
        </p:nvSpPr>
        <p:spPr>
          <a:xfrm>
            <a:off x="381000" y="914400"/>
            <a:ext cx="6934200" cy="0"/>
          </a:xfrm>
          <a:prstGeom prst="line">
            <a:avLst/>
          </a:prstGeom>
          <a:ln w="57150" cap="flat" cmpd="sng">
            <a:pattFill prst="pct40">
              <a:fgClr>
                <a:schemeClr val="tx1"/>
              </a:fgClr>
              <a:bgClr>
                <a:srgbClr val="FFFFFF"/>
              </a:bgClr>
            </a:pattFill>
            <a:prstDash val="solid"/>
            <a:round/>
            <a:headEnd type="none" w="med" len="med"/>
            <a:tailEnd type="none" w="med" len="med"/>
          </a:ln>
        </p:spPr>
      </p:sp>
      <p:sp>
        <p:nvSpPr>
          <p:cNvPr id="7170" name="Rectangle 5"/>
          <p:cNvSpPr/>
          <p:nvPr/>
        </p:nvSpPr>
        <p:spPr>
          <a:xfrm>
            <a:off x="381000" y="381000"/>
            <a:ext cx="3748088" cy="469900"/>
          </a:xfrm>
          <a:prstGeom prst="rect">
            <a:avLst/>
          </a:prstGeom>
          <a:noFill/>
          <a:ln w="9525">
            <a:noFill/>
          </a:ln>
        </p:spPr>
        <p:txBody>
          <a:bodyPr anchor="ctr"/>
          <a:p>
            <a:pPr lvl="0" indent="0" algn="ctr"/>
            <a:endParaRPr lang="zh-CN" altLang="en-US" sz="3600" dirty="0">
              <a:latin typeface="Arial" panose="020B0604020202020204" pitchFamily="34" charset="0"/>
              <a:ea typeface="宋体" panose="02010600030101010101" pitchFamily="2" charset="-122"/>
            </a:endParaRPr>
          </a:p>
        </p:txBody>
      </p:sp>
      <p:sp>
        <p:nvSpPr>
          <p:cNvPr id="7171" name="文本框 1"/>
          <p:cNvSpPr txBox="1"/>
          <p:nvPr/>
        </p:nvSpPr>
        <p:spPr>
          <a:xfrm>
            <a:off x="749300" y="1181100"/>
            <a:ext cx="309563" cy="639763"/>
          </a:xfrm>
          <a:prstGeom prst="rect">
            <a:avLst/>
          </a:prstGeom>
          <a:noFill/>
          <a:ln w="9525">
            <a:noFill/>
          </a:ln>
        </p:spPr>
        <p:txBody>
          <a:bodyPr wrap="none" anchor="t">
            <a:spAutoFit/>
          </a:bodyPr>
          <a:p>
            <a:pPr lvl="0" indent="0"/>
            <a:endParaRPr lang="zh-CN" altLang="en-US">
              <a:latin typeface="Arial" panose="020B0604020202020204" pitchFamily="34" charset="0"/>
              <a:ea typeface="宋体" panose="02010600030101010101" pitchFamily="2" charset="-122"/>
            </a:endParaRPr>
          </a:p>
          <a:p>
            <a:pPr lvl="0" indent="0"/>
            <a:endParaRPr lang="zh-CN" altLang="en-US">
              <a:latin typeface="Arial" panose="020B0604020202020204" pitchFamily="34" charset="0"/>
              <a:ea typeface="宋体" panose="02010600030101010101" pitchFamily="2" charset="-122"/>
            </a:endParaRPr>
          </a:p>
        </p:txBody>
      </p:sp>
      <p:sp>
        <p:nvSpPr>
          <p:cNvPr id="2" name="文本框 1"/>
          <p:cNvSpPr txBox="1"/>
          <p:nvPr/>
        </p:nvSpPr>
        <p:spPr>
          <a:xfrm>
            <a:off x="947420" y="1318260"/>
            <a:ext cx="3834765" cy="457200"/>
          </a:xfrm>
          <a:prstGeom prst="rect">
            <a:avLst/>
          </a:prstGeom>
          <a:noFill/>
        </p:spPr>
        <p:txBody>
          <a:bodyPr wrap="none" rtlCol="0" anchor="t">
            <a:spAutoFit/>
          </a:bodyPr>
          <a:p>
            <a:r>
              <a:rPr lang="en-US" altLang="zh-CN" sz="2400" b="1" dirty="0">
                <a:sym typeface="+mn-ea"/>
              </a:rPr>
              <a:t>       </a:t>
            </a:r>
            <a:r>
              <a:rPr lang="zh-CN" altLang="en-US" sz="2400" b="1" dirty="0">
                <a:sym typeface="+mn-ea"/>
              </a:rPr>
              <a:t>柿子果实生长发育规律</a:t>
            </a:r>
            <a:endParaRPr lang="zh-CN" altLang="en-US" sz="2400"/>
          </a:p>
        </p:txBody>
      </p:sp>
      <p:sp>
        <p:nvSpPr>
          <p:cNvPr id="3" name="文本框 2"/>
          <p:cNvSpPr txBox="1"/>
          <p:nvPr/>
        </p:nvSpPr>
        <p:spPr>
          <a:xfrm>
            <a:off x="749300" y="381000"/>
            <a:ext cx="3757930" cy="518160"/>
          </a:xfrm>
          <a:prstGeom prst="rect">
            <a:avLst/>
          </a:prstGeom>
          <a:noFill/>
        </p:spPr>
        <p:txBody>
          <a:bodyPr wrap="none" rtlCol="0" anchor="t">
            <a:spAutoFit/>
          </a:bodyPr>
          <a:p>
            <a:r>
              <a:rPr lang="zh-CN" altLang="en-US" sz="2800" b="1" dirty="0">
                <a:sym typeface="+mn-ea"/>
              </a:rPr>
              <a:t>柿子果实生长发育规律</a:t>
            </a:r>
            <a:endParaRPr lang="zh-CN" altLang="en-US" sz="2800" b="1" dirty="0">
              <a:sym typeface="+mn-ea"/>
            </a:endParaRPr>
          </a:p>
        </p:txBody>
      </p:sp>
      <p:sp>
        <p:nvSpPr>
          <p:cNvPr id="4" name="文本框 3"/>
          <p:cNvSpPr txBox="1"/>
          <p:nvPr/>
        </p:nvSpPr>
        <p:spPr>
          <a:xfrm>
            <a:off x="286385" y="1945005"/>
            <a:ext cx="8422640" cy="3620770"/>
          </a:xfrm>
          <a:prstGeom prst="rect">
            <a:avLst/>
          </a:prstGeom>
          <a:noFill/>
        </p:spPr>
        <p:txBody>
          <a:bodyPr wrap="square" rtlCol="0" anchor="t">
            <a:spAutoFit/>
          </a:bodyPr>
          <a:p>
            <a:pPr lvl="0" indent="-342900" eaLnBrk="1" hangingPunct="1">
              <a:lnSpc>
                <a:spcPct val="120000"/>
              </a:lnSpc>
              <a:spcBef>
                <a:spcPct val="30000"/>
              </a:spcBef>
              <a:buNone/>
            </a:pPr>
            <a:r>
              <a:rPr lang="en-US" altLang="zh-CN" sz="2400" b="1" dirty="0">
                <a:latin typeface="Times New Roman" panose="02020603050405020304" pitchFamily="2" charset="0"/>
                <a:ea typeface="楷体_GB2312" pitchFamily="1" charset="-122"/>
                <a:sym typeface="+mn-ea"/>
              </a:rPr>
              <a:t>      </a:t>
            </a:r>
            <a:r>
              <a:rPr lang="en-US" altLang="zh-CN" sz="2000" b="1" dirty="0">
                <a:latin typeface="Times New Roman" panose="02020603050405020304" pitchFamily="2" charset="0"/>
                <a:ea typeface="楷体_GB2312" pitchFamily="1" charset="-122"/>
                <a:sym typeface="+mn-ea"/>
              </a:rPr>
              <a:t>  </a:t>
            </a:r>
            <a:r>
              <a:rPr lang="zh-CN" altLang="en-US" sz="2000" b="1" dirty="0">
                <a:latin typeface="Times New Roman" panose="02020603050405020304" pitchFamily="2" charset="0"/>
                <a:ea typeface="楷体_GB2312" pitchFamily="1" charset="-122"/>
                <a:sym typeface="+mn-ea"/>
              </a:rPr>
              <a:t>二）果实发育和成熟</a:t>
            </a:r>
            <a:endParaRPr lang="zh-CN" altLang="en-US" sz="2000" b="1" dirty="0">
              <a:latin typeface="Times New Roman" panose="02020603050405020304" pitchFamily="2" charset="0"/>
              <a:ea typeface="楷体_GB2312" pitchFamily="1" charset="-122"/>
            </a:endParaRPr>
          </a:p>
          <a:p>
            <a:pPr lvl="0" eaLnBrk="1" hangingPunct="1">
              <a:lnSpc>
                <a:spcPct val="120000"/>
              </a:lnSpc>
              <a:spcBef>
                <a:spcPct val="30000"/>
              </a:spcBef>
              <a:buClr>
                <a:srgbClr val="FF0000"/>
              </a:buClr>
              <a:buFont typeface="Wingdings" panose="05000000000000000000" pitchFamily="2" charset="2"/>
            </a:pPr>
            <a:r>
              <a:rPr lang="zh-CN" altLang="en-US" sz="2000" b="1" dirty="0">
                <a:latin typeface="Times New Roman" panose="02020603050405020304" pitchFamily="2" charset="0"/>
                <a:ea typeface="楷体_GB2312" pitchFamily="1" charset="-122"/>
                <a:sym typeface="+mn-ea"/>
              </a:rPr>
              <a:t>柿的果实生长曲线呈双</a:t>
            </a:r>
            <a:r>
              <a:rPr lang="en-US" altLang="x-none" sz="2000" b="1" dirty="0">
                <a:latin typeface="Times New Roman" panose="02020603050405020304" pitchFamily="2" charset="0"/>
                <a:ea typeface="楷体_GB2312" pitchFamily="1" charset="-122"/>
                <a:sym typeface="+mn-ea"/>
              </a:rPr>
              <a:t>S</a:t>
            </a:r>
            <a:r>
              <a:rPr lang="zh-CN" altLang="en-US" sz="2000" b="1" dirty="0">
                <a:latin typeface="Times New Roman" panose="02020603050405020304" pitchFamily="2" charset="0"/>
                <a:ea typeface="楷体_GB2312" pitchFamily="1" charset="-122"/>
                <a:sym typeface="+mn-ea"/>
              </a:rPr>
              <a:t>形，果实有两次生长高峰。</a:t>
            </a:r>
            <a:endParaRPr lang="zh-CN" altLang="en-US" sz="2000" b="1" dirty="0">
              <a:latin typeface="Times New Roman" panose="02020603050405020304" pitchFamily="2" charset="0"/>
              <a:ea typeface="楷体_GB2312" pitchFamily="1" charset="-122"/>
            </a:endParaRPr>
          </a:p>
          <a:p>
            <a:pPr lvl="0" indent="-342900" eaLnBrk="1" hangingPunct="1">
              <a:lnSpc>
                <a:spcPct val="120000"/>
              </a:lnSpc>
              <a:spcBef>
                <a:spcPct val="30000"/>
              </a:spcBef>
              <a:buNone/>
            </a:pPr>
            <a:r>
              <a:rPr lang="zh-CN" altLang="en-US" sz="2000" b="1" dirty="0">
                <a:latin typeface="Times New Roman" panose="02020603050405020304" pitchFamily="2" charset="0"/>
                <a:ea typeface="楷体_GB2312" pitchFamily="1" charset="-122"/>
                <a:sym typeface="+mn-ea"/>
              </a:rPr>
              <a:t>       </a:t>
            </a:r>
            <a:endParaRPr lang="zh-CN" altLang="en-US" sz="2000" b="1" dirty="0">
              <a:latin typeface="Times New Roman" panose="02020603050405020304" pitchFamily="2" charset="0"/>
              <a:ea typeface="楷体_GB2312" pitchFamily="1" charset="-122"/>
              <a:sym typeface="+mn-ea"/>
            </a:endParaRPr>
          </a:p>
          <a:p>
            <a:pPr lvl="0" indent="-342900" eaLnBrk="1" hangingPunct="1">
              <a:lnSpc>
                <a:spcPct val="120000"/>
              </a:lnSpc>
              <a:spcBef>
                <a:spcPct val="30000"/>
              </a:spcBef>
              <a:buNone/>
            </a:pPr>
            <a:r>
              <a:rPr lang="zh-CN" altLang="en-US" sz="2000" b="1" dirty="0">
                <a:latin typeface="Times New Roman" panose="02020603050405020304" pitchFamily="2" charset="0"/>
                <a:ea typeface="楷体_GB2312" pitchFamily="1" charset="-122"/>
                <a:sym typeface="+mn-ea"/>
              </a:rPr>
              <a:t>         第一次生长高峰：</a:t>
            </a:r>
            <a:r>
              <a:rPr lang="en-US" altLang="x-none" sz="2000" dirty="0">
                <a:latin typeface="Times New Roman" panose="02020603050405020304" pitchFamily="2" charset="0"/>
                <a:ea typeface="楷体_GB2312" pitchFamily="1" charset="-122"/>
                <a:sym typeface="+mn-ea"/>
              </a:rPr>
              <a:t>6</a:t>
            </a:r>
            <a:r>
              <a:rPr lang="zh-CN" altLang="en-US" sz="2000" dirty="0">
                <a:latin typeface="Times New Roman" panose="02020603050405020304" pitchFamily="2" charset="0"/>
                <a:ea typeface="楷体_GB2312" pitchFamily="1" charset="-122"/>
                <a:sym typeface="+mn-ea"/>
              </a:rPr>
              <a:t>月上旬</a:t>
            </a:r>
            <a:r>
              <a:rPr lang="en-US" altLang="x-none" sz="2000" dirty="0">
                <a:latin typeface="Times New Roman" panose="02020603050405020304" pitchFamily="2" charset="0"/>
                <a:ea typeface="楷体_GB2312" pitchFamily="1" charset="-122"/>
                <a:sym typeface="+mn-ea"/>
              </a:rPr>
              <a:t>―7</a:t>
            </a:r>
            <a:r>
              <a:rPr lang="zh-CN" altLang="en-US" sz="2000" dirty="0">
                <a:latin typeface="Times New Roman" panose="02020603050405020304" pitchFamily="2" charset="0"/>
                <a:ea typeface="楷体_GB2312" pitchFamily="1" charset="-122"/>
                <a:sym typeface="+mn-ea"/>
              </a:rPr>
              <a:t>月上旬，此期主要是细胞分裂，果径增长最快。</a:t>
            </a:r>
            <a:endParaRPr lang="zh-CN" altLang="en-US" sz="2000" dirty="0">
              <a:latin typeface="Times New Roman" panose="02020603050405020304" pitchFamily="2" charset="0"/>
              <a:ea typeface="楷体_GB2312" pitchFamily="1" charset="-122"/>
            </a:endParaRPr>
          </a:p>
          <a:p>
            <a:pPr lvl="0" indent="-342900" eaLnBrk="1" hangingPunct="1">
              <a:lnSpc>
                <a:spcPct val="120000"/>
              </a:lnSpc>
              <a:spcBef>
                <a:spcPct val="30000"/>
              </a:spcBef>
              <a:buNone/>
            </a:pPr>
            <a:r>
              <a:rPr lang="zh-CN" altLang="en-US" sz="2000" b="1" dirty="0">
                <a:latin typeface="Times New Roman" panose="02020603050405020304" pitchFamily="2" charset="0"/>
                <a:ea typeface="楷体_GB2312" pitchFamily="1" charset="-122"/>
                <a:sym typeface="+mn-ea"/>
              </a:rPr>
              <a:t>       </a:t>
            </a:r>
            <a:endParaRPr lang="zh-CN" altLang="en-US" sz="2000" b="1" dirty="0">
              <a:latin typeface="Times New Roman" panose="02020603050405020304" pitchFamily="2" charset="0"/>
              <a:ea typeface="楷体_GB2312" pitchFamily="1" charset="-122"/>
              <a:sym typeface="+mn-ea"/>
            </a:endParaRPr>
          </a:p>
          <a:p>
            <a:pPr lvl="0" indent="-342900" eaLnBrk="1" hangingPunct="1">
              <a:lnSpc>
                <a:spcPct val="120000"/>
              </a:lnSpc>
              <a:spcBef>
                <a:spcPct val="30000"/>
              </a:spcBef>
              <a:buNone/>
            </a:pPr>
            <a:r>
              <a:rPr lang="zh-CN" altLang="en-US" sz="2000" b="1" dirty="0">
                <a:latin typeface="Times New Roman" panose="02020603050405020304" pitchFamily="2" charset="0"/>
                <a:ea typeface="楷体_GB2312" pitchFamily="1" charset="-122"/>
                <a:sym typeface="+mn-ea"/>
              </a:rPr>
              <a:t>         第二次生长高峰：</a:t>
            </a:r>
            <a:r>
              <a:rPr lang="en-US" altLang="x-none" sz="2000" dirty="0">
                <a:latin typeface="Times New Roman" panose="02020603050405020304" pitchFamily="2" charset="0"/>
                <a:ea typeface="楷体_GB2312" pitchFamily="1" charset="-122"/>
                <a:sym typeface="+mn-ea"/>
              </a:rPr>
              <a:t>9</a:t>
            </a:r>
            <a:r>
              <a:rPr lang="zh-CN" altLang="en-US" sz="2000" dirty="0">
                <a:latin typeface="Times New Roman" panose="02020603050405020304" pitchFamily="2" charset="0"/>
                <a:ea typeface="楷体_GB2312" pitchFamily="1" charset="-122"/>
                <a:sym typeface="+mn-ea"/>
              </a:rPr>
              <a:t>月中旬</a:t>
            </a:r>
            <a:r>
              <a:rPr lang="en-US" altLang="x-none" sz="2000" dirty="0">
                <a:latin typeface="Times New Roman" panose="02020603050405020304" pitchFamily="2" charset="0"/>
                <a:ea typeface="楷体_GB2312" pitchFamily="1" charset="-122"/>
                <a:sym typeface="+mn-ea"/>
              </a:rPr>
              <a:t>―10</a:t>
            </a:r>
            <a:r>
              <a:rPr lang="zh-CN" altLang="en-US" sz="2000" dirty="0">
                <a:latin typeface="Times New Roman" panose="02020603050405020304" pitchFamily="2" charset="0"/>
                <a:ea typeface="楷体_GB2312" pitchFamily="1" charset="-122"/>
                <a:sym typeface="+mn-ea"/>
              </a:rPr>
              <a:t>月上旬，是果实成熟前的迅速生长期，此期果实的体积和重量增加快，主要是细胞膨大和果实内养分的转化</a:t>
            </a:r>
            <a:r>
              <a:rPr lang="zh-CN" altLang="en-US" sz="2400" dirty="0">
                <a:latin typeface="Times New Roman" panose="02020603050405020304" pitchFamily="2" charset="0"/>
                <a:ea typeface="楷体_GB2312" pitchFamily="1" charset="-122"/>
                <a:sym typeface="+mn-ea"/>
              </a:rPr>
              <a:t>。</a:t>
            </a:r>
            <a:endParaRPr lang="zh-CN" altLang="en-US" sz="2400"/>
          </a:p>
        </p:txBody>
      </p:sp>
      <p:sp>
        <p:nvSpPr>
          <p:cNvPr id="6" name="椭圆 5"/>
          <p:cNvSpPr/>
          <p:nvPr/>
        </p:nvSpPr>
        <p:spPr>
          <a:xfrm>
            <a:off x="7071995" y="2101850"/>
            <a:ext cx="243205" cy="2533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8" name="组合 7"/>
          <p:cNvGrpSpPr/>
          <p:nvPr/>
        </p:nvGrpSpPr>
        <p:grpSpPr>
          <a:xfrm>
            <a:off x="6124575" y="1318260"/>
            <a:ext cx="2856230" cy="1969770"/>
            <a:chOff x="9645" y="2076"/>
            <a:chExt cx="4498" cy="3102"/>
          </a:xfrm>
        </p:grpSpPr>
        <p:pic>
          <p:nvPicPr>
            <p:cNvPr id="5" name="图片 4"/>
            <p:cNvPicPr>
              <a:picLocks noChangeAspect="1"/>
            </p:cNvPicPr>
            <p:nvPr/>
          </p:nvPicPr>
          <p:blipFill>
            <a:blip r:embed="rId1"/>
            <a:srcRect b="6847"/>
            <a:stretch>
              <a:fillRect/>
            </a:stretch>
          </p:blipFill>
          <p:spPr>
            <a:xfrm>
              <a:off x="9645" y="2076"/>
              <a:ext cx="4499" cy="3102"/>
            </a:xfrm>
            <a:prstGeom prst="rect">
              <a:avLst/>
            </a:prstGeom>
          </p:spPr>
        </p:pic>
        <p:sp>
          <p:nvSpPr>
            <p:cNvPr id="7" name="椭圆 6"/>
            <p:cNvSpPr/>
            <p:nvPr/>
          </p:nvSpPr>
          <p:spPr>
            <a:xfrm>
              <a:off x="12775" y="2236"/>
              <a:ext cx="383" cy="3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9" name="椭圆 8"/>
          <p:cNvSpPr/>
          <p:nvPr/>
        </p:nvSpPr>
        <p:spPr>
          <a:xfrm>
            <a:off x="7188835" y="2355215"/>
            <a:ext cx="243205" cy="2533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Line 4"/>
          <p:cNvSpPr/>
          <p:nvPr/>
        </p:nvSpPr>
        <p:spPr>
          <a:xfrm>
            <a:off x="381000" y="914400"/>
            <a:ext cx="6934200" cy="0"/>
          </a:xfrm>
          <a:prstGeom prst="line">
            <a:avLst/>
          </a:prstGeom>
          <a:ln w="57150" cap="flat" cmpd="sng">
            <a:pattFill prst="pct40">
              <a:fgClr>
                <a:schemeClr val="tx1"/>
              </a:fgClr>
              <a:bgClr>
                <a:srgbClr val="FFFFFF"/>
              </a:bgClr>
            </a:pattFill>
            <a:prstDash val="solid"/>
            <a:round/>
            <a:headEnd type="none" w="med" len="med"/>
            <a:tailEnd type="none" w="med" len="med"/>
          </a:ln>
        </p:spPr>
      </p:sp>
      <p:sp>
        <p:nvSpPr>
          <p:cNvPr id="11266" name="Rectangle 5"/>
          <p:cNvSpPr/>
          <p:nvPr/>
        </p:nvSpPr>
        <p:spPr>
          <a:xfrm>
            <a:off x="381000" y="381000"/>
            <a:ext cx="3748088" cy="469900"/>
          </a:xfrm>
          <a:prstGeom prst="rect">
            <a:avLst/>
          </a:prstGeom>
          <a:noFill/>
          <a:ln w="9525">
            <a:noFill/>
          </a:ln>
        </p:spPr>
        <p:txBody>
          <a:bodyPr anchor="ctr"/>
          <a:p>
            <a:pPr lvl="0" indent="0" algn="ctr"/>
            <a:endParaRPr lang="zh-CN" altLang="en-US" sz="3600" dirty="0">
              <a:latin typeface="Arial" panose="020B0604020202020204" pitchFamily="34" charset="0"/>
              <a:ea typeface="宋体" panose="02010600030101010101" pitchFamily="2" charset="-122"/>
            </a:endParaRPr>
          </a:p>
        </p:txBody>
      </p:sp>
      <p:sp>
        <p:nvSpPr>
          <p:cNvPr id="11267" name="文本框 1"/>
          <p:cNvSpPr txBox="1"/>
          <p:nvPr/>
        </p:nvSpPr>
        <p:spPr>
          <a:xfrm>
            <a:off x="749300" y="1181100"/>
            <a:ext cx="309563" cy="639763"/>
          </a:xfrm>
          <a:prstGeom prst="rect">
            <a:avLst/>
          </a:prstGeom>
          <a:noFill/>
          <a:ln w="9525">
            <a:noFill/>
          </a:ln>
        </p:spPr>
        <p:txBody>
          <a:bodyPr wrap="none" anchor="t">
            <a:spAutoFit/>
          </a:bodyPr>
          <a:p>
            <a:pPr lvl="0" indent="0"/>
            <a:endParaRPr lang="zh-CN" altLang="en-US">
              <a:latin typeface="Arial" panose="020B0604020202020204" pitchFamily="34" charset="0"/>
              <a:ea typeface="宋体" panose="02010600030101010101" pitchFamily="2" charset="-122"/>
            </a:endParaRPr>
          </a:p>
          <a:p>
            <a:pPr lvl="0" indent="0"/>
            <a:endParaRPr lang="zh-CN" altLang="en-US">
              <a:latin typeface="Arial" panose="020B0604020202020204" pitchFamily="34" charset="0"/>
              <a:ea typeface="宋体" panose="02010600030101010101" pitchFamily="2" charset="-122"/>
            </a:endParaRPr>
          </a:p>
        </p:txBody>
      </p:sp>
      <p:sp>
        <p:nvSpPr>
          <p:cNvPr id="2" name="文本框 1"/>
          <p:cNvSpPr txBox="1"/>
          <p:nvPr/>
        </p:nvSpPr>
        <p:spPr>
          <a:xfrm>
            <a:off x="2962275" y="357505"/>
            <a:ext cx="3042920" cy="518160"/>
          </a:xfrm>
          <a:prstGeom prst="rect">
            <a:avLst/>
          </a:prstGeom>
          <a:noFill/>
        </p:spPr>
        <p:txBody>
          <a:bodyPr wrap="none" rtlCol="0" anchor="t">
            <a:spAutoFit/>
          </a:bodyPr>
          <a:p>
            <a:pPr marL="0" indent="0">
              <a:buNone/>
            </a:pPr>
            <a:r>
              <a:rPr lang="zh-CN" sz="2800" b="1">
                <a:sym typeface="+mn-ea"/>
              </a:rPr>
              <a:t>不同树龄需肥特点</a:t>
            </a:r>
            <a:endParaRPr lang="zh-CN" altLang="en-US" sz="2800" b="1">
              <a:sym typeface="+mn-ea"/>
            </a:endParaRPr>
          </a:p>
        </p:txBody>
      </p:sp>
      <p:sp>
        <p:nvSpPr>
          <p:cNvPr id="3" name="文本框 2"/>
          <p:cNvSpPr txBox="1"/>
          <p:nvPr/>
        </p:nvSpPr>
        <p:spPr>
          <a:xfrm>
            <a:off x="381635" y="1038860"/>
            <a:ext cx="8014970" cy="5193030"/>
          </a:xfrm>
          <a:prstGeom prst="rect">
            <a:avLst/>
          </a:prstGeom>
          <a:noFill/>
        </p:spPr>
        <p:txBody>
          <a:bodyPr wrap="square" rtlCol="0" anchor="t">
            <a:spAutoFit/>
          </a:bodyPr>
          <a:p>
            <a:pPr lvl="0" indent="-342900" algn="l" eaLnBrk="1" hangingPunct="1">
              <a:lnSpc>
                <a:spcPct val="120000"/>
              </a:lnSpc>
              <a:spcBef>
                <a:spcPct val="30000"/>
              </a:spcBef>
              <a:buNone/>
            </a:pPr>
            <a:r>
              <a:rPr lang="en-US" altLang="zh-CN" b="1" dirty="0">
                <a:latin typeface="Times New Roman" panose="02020603050405020304" pitchFamily="2" charset="0"/>
                <a:ea typeface="楷体_GB2312" pitchFamily="1" charset="-122"/>
                <a:sym typeface="+mn-ea"/>
              </a:rPr>
              <a:t>         </a:t>
            </a:r>
            <a:r>
              <a:rPr lang="en-US" altLang="zh-CN" sz="2400" b="1" dirty="0">
                <a:latin typeface="Times New Roman" panose="02020603050405020304" pitchFamily="2" charset="0"/>
                <a:ea typeface="楷体_GB2312" pitchFamily="1" charset="-122"/>
                <a:sym typeface="+mn-ea"/>
              </a:rPr>
              <a:t>柿树的需肥特点</a:t>
            </a:r>
            <a:endParaRPr lang="en-US" altLang="zh-CN" sz="2400" b="1" dirty="0">
              <a:latin typeface="Times New Roman" panose="02020603050405020304" pitchFamily="2" charset="0"/>
              <a:ea typeface="楷体_GB2312" pitchFamily="1" charset="-122"/>
              <a:sym typeface="+mn-ea"/>
            </a:endParaRPr>
          </a:p>
          <a:p>
            <a:pPr lvl="0" indent="-342900" algn="l" eaLnBrk="1" hangingPunct="1">
              <a:lnSpc>
                <a:spcPct val="120000"/>
              </a:lnSpc>
              <a:spcBef>
                <a:spcPct val="30000"/>
              </a:spcBef>
              <a:buNone/>
            </a:pPr>
            <a:endParaRPr lang="en-US" altLang="zh-CN" sz="2400" b="1" dirty="0">
              <a:latin typeface="Times New Roman" panose="02020603050405020304" pitchFamily="2" charset="0"/>
              <a:ea typeface="楷体_GB2312" pitchFamily="1" charset="-122"/>
              <a:sym typeface="+mn-ea"/>
            </a:endParaRPr>
          </a:p>
          <a:p>
            <a:pPr lvl="0" indent="-342900" algn="l" eaLnBrk="1" hangingPunct="1">
              <a:lnSpc>
                <a:spcPct val="150000"/>
              </a:lnSpc>
              <a:spcBef>
                <a:spcPct val="30000"/>
              </a:spcBef>
              <a:buNone/>
            </a:pPr>
            <a:r>
              <a:rPr lang="en-US" altLang="zh-CN" b="1" dirty="0">
                <a:latin typeface="Times New Roman" panose="02020603050405020304" pitchFamily="2" charset="0"/>
                <a:ea typeface="楷体_GB2312" pitchFamily="1" charset="-122"/>
                <a:sym typeface="+mn-ea"/>
              </a:rPr>
              <a:t>　　  </a:t>
            </a:r>
            <a:r>
              <a:rPr lang="en-US" altLang="zh-CN" sz="2000" dirty="0">
                <a:latin typeface="Times New Roman" panose="02020603050405020304" pitchFamily="2" charset="0"/>
                <a:ea typeface="楷体_GB2312" pitchFamily="1" charset="-122"/>
                <a:sym typeface="+mn-ea"/>
              </a:rPr>
              <a:t>柿树不同品种对</a:t>
            </a:r>
            <a:r>
              <a:rPr lang="zh-CN" altLang="en-US" sz="2000" dirty="0">
                <a:latin typeface="Times New Roman" panose="02020603050405020304" pitchFamily="2" charset="0"/>
                <a:ea typeface="楷体_GB2312" pitchFamily="1" charset="-122"/>
                <a:sym typeface="+mn-ea"/>
              </a:rPr>
              <a:t>土壤</a:t>
            </a:r>
            <a:r>
              <a:rPr lang="en-US" altLang="zh-CN" sz="2000" dirty="0">
                <a:latin typeface="Times New Roman" panose="02020603050405020304" pitchFamily="2" charset="0"/>
                <a:ea typeface="楷体_GB2312" pitchFamily="1" charset="-122"/>
                <a:sym typeface="+mn-ea"/>
              </a:rPr>
              <a:t>酸碱度有较强的适应能力，由碱性到酸性均能很好生长。</a:t>
            </a:r>
            <a:endParaRPr lang="en-US" altLang="zh-CN" sz="2000" dirty="0">
              <a:latin typeface="Times New Roman" panose="02020603050405020304" pitchFamily="2" charset="0"/>
              <a:ea typeface="楷体_GB2312" pitchFamily="1" charset="-122"/>
              <a:sym typeface="+mn-ea"/>
            </a:endParaRPr>
          </a:p>
          <a:p>
            <a:pPr lvl="0" indent="-342900" algn="l" eaLnBrk="1" hangingPunct="1">
              <a:lnSpc>
                <a:spcPct val="150000"/>
              </a:lnSpc>
              <a:spcBef>
                <a:spcPct val="30000"/>
              </a:spcBef>
              <a:buNone/>
            </a:pPr>
            <a:r>
              <a:rPr lang="en-US" altLang="zh-CN" sz="2000" dirty="0">
                <a:latin typeface="Times New Roman" panose="02020603050405020304" pitchFamily="2" charset="0"/>
                <a:ea typeface="楷体_GB2312" pitchFamily="1" charset="-122"/>
                <a:sym typeface="+mn-ea"/>
              </a:rPr>
              <a:t>        </a:t>
            </a:r>
            <a:endParaRPr lang="en-US" altLang="zh-CN" sz="2000" dirty="0">
              <a:latin typeface="Times New Roman" panose="02020603050405020304" pitchFamily="2" charset="0"/>
              <a:ea typeface="楷体_GB2312" pitchFamily="1" charset="-122"/>
              <a:sym typeface="+mn-ea"/>
            </a:endParaRPr>
          </a:p>
          <a:p>
            <a:pPr lvl="0" indent="-342900" algn="l" eaLnBrk="1" hangingPunct="1">
              <a:lnSpc>
                <a:spcPct val="150000"/>
              </a:lnSpc>
              <a:spcBef>
                <a:spcPct val="30000"/>
              </a:spcBef>
              <a:buNone/>
            </a:pPr>
            <a:r>
              <a:rPr lang="en-US" altLang="zh-CN" sz="2000" dirty="0">
                <a:latin typeface="Times New Roman" panose="02020603050405020304" pitchFamily="2" charset="0"/>
                <a:ea typeface="楷体_GB2312" pitchFamily="1" charset="-122"/>
                <a:sym typeface="+mn-ea"/>
              </a:rPr>
              <a:t>         分析柿树每年新形成的</a:t>
            </a:r>
            <a:r>
              <a:rPr lang="zh-CN" altLang="en-US" sz="2000" dirty="0">
                <a:latin typeface="Times New Roman" panose="02020603050405020304" pitchFamily="2" charset="0"/>
                <a:ea typeface="楷体_GB2312" pitchFamily="1" charset="-122"/>
                <a:sym typeface="+mn-ea"/>
              </a:rPr>
              <a:t>枝</a:t>
            </a:r>
            <a:r>
              <a:rPr lang="en-US" altLang="zh-CN" sz="2000" dirty="0">
                <a:latin typeface="Times New Roman" panose="02020603050405020304" pitchFamily="2" charset="0"/>
                <a:ea typeface="楷体_GB2312" pitchFamily="1" charset="-122"/>
                <a:sym typeface="+mn-ea"/>
              </a:rPr>
              <a:t>、叶、根、果所含的氮磷钾，氮213.6g，磷57.6g，钾183.2g，其氮磷钾的比例约为1</a:t>
            </a:r>
            <a:r>
              <a:rPr lang="zh-CN" altLang="en-US" sz="2000" dirty="0">
                <a:latin typeface="Times New Roman" panose="02020603050405020304" pitchFamily="2" charset="0"/>
                <a:ea typeface="楷体_GB2312" pitchFamily="1" charset="-122"/>
                <a:sym typeface="+mn-ea"/>
              </a:rPr>
              <a:t>：</a:t>
            </a:r>
            <a:r>
              <a:rPr lang="en-US" altLang="zh-CN" sz="2000" dirty="0">
                <a:latin typeface="Times New Roman" panose="02020603050405020304" pitchFamily="2" charset="0"/>
                <a:ea typeface="楷体_GB2312" pitchFamily="1" charset="-122"/>
                <a:sym typeface="+mn-ea"/>
              </a:rPr>
              <a:t>0.27</a:t>
            </a:r>
            <a:r>
              <a:rPr lang="zh-CN" altLang="en-US" sz="2000" dirty="0">
                <a:latin typeface="Times New Roman" panose="02020603050405020304" pitchFamily="2" charset="0"/>
                <a:ea typeface="楷体_GB2312" pitchFamily="1" charset="-122"/>
                <a:sym typeface="+mn-ea"/>
              </a:rPr>
              <a:t>：</a:t>
            </a:r>
            <a:r>
              <a:rPr lang="en-US" altLang="zh-CN" sz="2000" dirty="0">
                <a:latin typeface="Times New Roman" panose="02020603050405020304" pitchFamily="2" charset="0"/>
                <a:ea typeface="楷体_GB2312" pitchFamily="1" charset="-122"/>
                <a:sym typeface="+mn-ea"/>
              </a:rPr>
              <a:t>0.86。</a:t>
            </a:r>
            <a:endParaRPr lang="en-US" altLang="zh-CN" sz="2000" dirty="0">
              <a:latin typeface="Times New Roman" panose="02020603050405020304" pitchFamily="2" charset="0"/>
              <a:ea typeface="楷体_GB2312" pitchFamily="1" charset="-122"/>
              <a:sym typeface="+mn-ea"/>
            </a:endParaRPr>
          </a:p>
          <a:p>
            <a:pPr lvl="0" indent="-342900" algn="l" eaLnBrk="1" hangingPunct="1">
              <a:lnSpc>
                <a:spcPct val="150000"/>
              </a:lnSpc>
              <a:spcBef>
                <a:spcPct val="30000"/>
              </a:spcBef>
              <a:buNone/>
            </a:pPr>
            <a:endParaRPr lang="en-US" altLang="zh-CN" sz="2000" dirty="0">
              <a:latin typeface="Times New Roman" panose="02020603050405020304" pitchFamily="2" charset="0"/>
              <a:ea typeface="楷体_GB2312" pitchFamily="1" charset="-122"/>
              <a:sym typeface="+mn-ea"/>
            </a:endParaRPr>
          </a:p>
          <a:p>
            <a:pPr lvl="0" indent="-342900" algn="l" eaLnBrk="1" hangingPunct="1">
              <a:lnSpc>
                <a:spcPct val="150000"/>
              </a:lnSpc>
              <a:spcBef>
                <a:spcPct val="30000"/>
              </a:spcBef>
              <a:buNone/>
            </a:pPr>
            <a:r>
              <a:rPr lang="en-US" altLang="zh-CN" sz="2000" dirty="0">
                <a:latin typeface="Times New Roman" panose="02020603050405020304" pitchFamily="2" charset="0"/>
                <a:ea typeface="楷体_GB2312" pitchFamily="1" charset="-122"/>
                <a:sym typeface="+mn-ea"/>
              </a:rPr>
              <a:t>         由此可见</a:t>
            </a:r>
            <a:r>
              <a:rPr lang="zh-CN" altLang="en-US" sz="2000" dirty="0">
                <a:latin typeface="Times New Roman" panose="02020603050405020304" pitchFamily="2" charset="0"/>
                <a:ea typeface="楷体_GB2312" pitchFamily="1" charset="-122"/>
                <a:sym typeface="+mn-ea"/>
              </a:rPr>
              <a:t>柿</a:t>
            </a:r>
            <a:r>
              <a:rPr lang="en-US" altLang="zh-CN" sz="2000" dirty="0">
                <a:latin typeface="Times New Roman" panose="02020603050405020304" pitchFamily="2" charset="0"/>
                <a:ea typeface="楷体_GB2312" pitchFamily="1" charset="-122"/>
                <a:sym typeface="+mn-ea"/>
              </a:rPr>
              <a:t>树对氮</a:t>
            </a:r>
            <a:r>
              <a:rPr lang="zh-CN" altLang="en-US" sz="2000" dirty="0">
                <a:latin typeface="Times New Roman" panose="02020603050405020304" pitchFamily="2" charset="0"/>
                <a:ea typeface="楷体_GB2312" pitchFamily="1" charset="-122"/>
                <a:sym typeface="+mn-ea"/>
              </a:rPr>
              <a:t>的</a:t>
            </a:r>
            <a:r>
              <a:rPr lang="en-US" altLang="zh-CN" sz="2000" dirty="0">
                <a:latin typeface="Times New Roman" panose="02020603050405020304" pitchFamily="2" charset="0"/>
                <a:ea typeface="楷体_GB2312" pitchFamily="1" charset="-122"/>
                <a:sym typeface="+mn-ea"/>
              </a:rPr>
              <a:t>需求量较大。</a:t>
            </a:r>
            <a:endParaRPr lang="en-US" altLang="zh-CN" sz="2000" dirty="0">
              <a:latin typeface="Times New Roman" panose="02020603050405020304" pitchFamily="2" charset="0"/>
              <a:ea typeface="楷体_GB2312" pitchFamily="1" charset="-122"/>
              <a:sym typeface="+mn-ea"/>
            </a:endParaRPr>
          </a:p>
          <a:p>
            <a:pPr lvl="0" indent="-342900" algn="l" eaLnBrk="1" hangingPunct="1">
              <a:lnSpc>
                <a:spcPct val="120000"/>
              </a:lnSpc>
              <a:spcBef>
                <a:spcPct val="30000"/>
              </a:spcBef>
              <a:buNone/>
            </a:pPr>
            <a:r>
              <a:rPr lang="en-US" altLang="zh-CN" sz="2000" b="1" dirty="0">
                <a:latin typeface="Times New Roman" panose="02020603050405020304" pitchFamily="2" charset="0"/>
                <a:ea typeface="楷体_GB2312" pitchFamily="1" charset="-122"/>
                <a:sym typeface="+mn-ea"/>
              </a:rPr>
              <a:t>     </a:t>
            </a:r>
            <a:endParaRPr lang="zh-CN" altLang="en-US" sz="2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Line 4"/>
          <p:cNvSpPr/>
          <p:nvPr/>
        </p:nvSpPr>
        <p:spPr>
          <a:xfrm>
            <a:off x="381000" y="914400"/>
            <a:ext cx="6934200" cy="0"/>
          </a:xfrm>
          <a:prstGeom prst="line">
            <a:avLst/>
          </a:prstGeom>
          <a:ln w="57150" cap="flat" cmpd="sng">
            <a:pattFill prst="pct40">
              <a:fgClr>
                <a:schemeClr val="tx1"/>
              </a:fgClr>
              <a:bgClr>
                <a:srgbClr val="FFFFFF"/>
              </a:bgClr>
            </a:pattFill>
            <a:prstDash val="solid"/>
            <a:round/>
            <a:headEnd type="none" w="med" len="med"/>
            <a:tailEnd type="none" w="med" len="med"/>
          </a:ln>
        </p:spPr>
      </p:sp>
      <p:sp>
        <p:nvSpPr>
          <p:cNvPr id="11266" name="Rectangle 5"/>
          <p:cNvSpPr/>
          <p:nvPr/>
        </p:nvSpPr>
        <p:spPr>
          <a:xfrm>
            <a:off x="381000" y="381000"/>
            <a:ext cx="3748088" cy="469900"/>
          </a:xfrm>
          <a:prstGeom prst="rect">
            <a:avLst/>
          </a:prstGeom>
          <a:noFill/>
          <a:ln w="9525">
            <a:noFill/>
          </a:ln>
        </p:spPr>
        <p:txBody>
          <a:bodyPr anchor="ctr"/>
          <a:p>
            <a:pPr lvl="0" indent="0" algn="ctr"/>
            <a:endParaRPr lang="zh-CN" altLang="en-US" sz="3600" dirty="0">
              <a:latin typeface="Arial" panose="020B0604020202020204" pitchFamily="34" charset="0"/>
              <a:ea typeface="宋体" panose="02010600030101010101" pitchFamily="2" charset="-122"/>
            </a:endParaRPr>
          </a:p>
        </p:txBody>
      </p:sp>
      <p:sp>
        <p:nvSpPr>
          <p:cNvPr id="11267" name="文本框 1"/>
          <p:cNvSpPr txBox="1"/>
          <p:nvPr/>
        </p:nvSpPr>
        <p:spPr>
          <a:xfrm>
            <a:off x="749300" y="1181100"/>
            <a:ext cx="309563" cy="639763"/>
          </a:xfrm>
          <a:prstGeom prst="rect">
            <a:avLst/>
          </a:prstGeom>
          <a:noFill/>
          <a:ln w="9525">
            <a:noFill/>
          </a:ln>
        </p:spPr>
        <p:txBody>
          <a:bodyPr wrap="none" anchor="t">
            <a:spAutoFit/>
          </a:bodyPr>
          <a:p>
            <a:pPr lvl="0" indent="0"/>
            <a:endParaRPr lang="zh-CN" altLang="en-US">
              <a:latin typeface="Arial" panose="020B0604020202020204" pitchFamily="34" charset="0"/>
              <a:ea typeface="宋体" panose="02010600030101010101" pitchFamily="2" charset="-122"/>
            </a:endParaRPr>
          </a:p>
          <a:p>
            <a:pPr lvl="0" indent="0"/>
            <a:endParaRPr lang="zh-CN" altLang="en-US">
              <a:latin typeface="Arial" panose="020B0604020202020204" pitchFamily="34" charset="0"/>
              <a:ea typeface="宋体" panose="02010600030101010101" pitchFamily="2" charset="-122"/>
            </a:endParaRPr>
          </a:p>
        </p:txBody>
      </p:sp>
      <p:sp>
        <p:nvSpPr>
          <p:cNvPr id="2" name="文本框 1"/>
          <p:cNvSpPr txBox="1"/>
          <p:nvPr/>
        </p:nvSpPr>
        <p:spPr>
          <a:xfrm>
            <a:off x="2962275" y="357505"/>
            <a:ext cx="3042920" cy="518160"/>
          </a:xfrm>
          <a:prstGeom prst="rect">
            <a:avLst/>
          </a:prstGeom>
          <a:noFill/>
        </p:spPr>
        <p:txBody>
          <a:bodyPr wrap="none" rtlCol="0" anchor="t">
            <a:spAutoFit/>
          </a:bodyPr>
          <a:p>
            <a:pPr marL="0" indent="0">
              <a:buNone/>
            </a:pPr>
            <a:r>
              <a:rPr lang="zh-CN" sz="2800" b="1">
                <a:sym typeface="+mn-ea"/>
              </a:rPr>
              <a:t>不同树龄需肥特点</a:t>
            </a:r>
            <a:endParaRPr lang="zh-CN" altLang="en-US" sz="2800" b="1">
              <a:sym typeface="+mn-ea"/>
            </a:endParaRPr>
          </a:p>
        </p:txBody>
      </p:sp>
      <p:sp>
        <p:nvSpPr>
          <p:cNvPr id="3" name="文本框 2"/>
          <p:cNvSpPr txBox="1"/>
          <p:nvPr/>
        </p:nvSpPr>
        <p:spPr>
          <a:xfrm>
            <a:off x="381635" y="1038860"/>
            <a:ext cx="8014970" cy="1981835"/>
          </a:xfrm>
          <a:prstGeom prst="rect">
            <a:avLst/>
          </a:prstGeom>
          <a:noFill/>
        </p:spPr>
        <p:txBody>
          <a:bodyPr wrap="square" rtlCol="0" anchor="t">
            <a:spAutoFit/>
          </a:bodyPr>
          <a:p>
            <a:pPr lvl="0" indent="-342900" algn="l" eaLnBrk="1" hangingPunct="1">
              <a:lnSpc>
                <a:spcPct val="120000"/>
              </a:lnSpc>
              <a:spcBef>
                <a:spcPct val="30000"/>
              </a:spcBef>
              <a:buNone/>
            </a:pPr>
            <a:r>
              <a:rPr lang="en-US" altLang="zh-CN" b="1" dirty="0">
                <a:latin typeface="Times New Roman" panose="02020603050405020304" pitchFamily="2" charset="0"/>
                <a:ea typeface="楷体_GB2312" pitchFamily="1" charset="-122"/>
                <a:sym typeface="+mn-ea"/>
              </a:rPr>
              <a:t>              1</a:t>
            </a:r>
            <a:r>
              <a:rPr lang="zh-CN" altLang="en-US" b="1" dirty="0">
                <a:latin typeface="Times New Roman" panose="02020603050405020304" pitchFamily="2" charset="0"/>
                <a:ea typeface="楷体_GB2312" pitchFamily="1" charset="-122"/>
                <a:sym typeface="+mn-ea"/>
              </a:rPr>
              <a:t>、幼龄柿树</a:t>
            </a:r>
            <a:endParaRPr lang="zh-CN" altLang="en-US" b="1" dirty="0">
              <a:latin typeface="Times New Roman" panose="02020603050405020304" pitchFamily="2" charset="0"/>
              <a:ea typeface="楷体_GB2312" pitchFamily="1" charset="-122"/>
              <a:sym typeface="+mn-ea"/>
            </a:endParaRPr>
          </a:p>
          <a:p>
            <a:pPr lvl="0" indent="-342900" algn="l" eaLnBrk="1" hangingPunct="1">
              <a:lnSpc>
                <a:spcPct val="120000"/>
              </a:lnSpc>
              <a:spcBef>
                <a:spcPct val="30000"/>
              </a:spcBef>
              <a:buNone/>
            </a:pPr>
            <a:r>
              <a:rPr lang="zh-CN" altLang="en-US"/>
              <a:t>             幼树管理目标为尽快扩大树冠，因此施肥应以氮肥为主，配合施入磷钾肥。</a:t>
            </a:r>
            <a:endParaRPr lang="zh-CN" altLang="en-US"/>
          </a:p>
          <a:p>
            <a:pPr lvl="0" indent="-342900" algn="l" eaLnBrk="1" hangingPunct="1">
              <a:lnSpc>
                <a:spcPct val="120000"/>
              </a:lnSpc>
              <a:spcBef>
                <a:spcPct val="30000"/>
              </a:spcBef>
              <a:buNone/>
            </a:pPr>
            <a:r>
              <a:rPr lang="zh-CN" altLang="en-US"/>
              <a:t>      施肥量：一年生柿树 </a:t>
            </a:r>
            <a:r>
              <a:rPr lang="en-US" altLang="zh-CN"/>
              <a:t>(kg/</a:t>
            </a:r>
            <a:r>
              <a:rPr lang="zh-CN" altLang="en-US"/>
              <a:t>株</a:t>
            </a:r>
            <a:r>
              <a:rPr lang="en-US" altLang="zh-CN"/>
              <a:t>)</a:t>
            </a:r>
            <a:endParaRPr lang="en-US" altLang="zh-CN"/>
          </a:p>
          <a:p>
            <a:pPr lvl="0" indent="-342900" algn="l" eaLnBrk="1" hangingPunct="1">
              <a:lnSpc>
                <a:spcPct val="120000"/>
              </a:lnSpc>
              <a:spcBef>
                <a:spcPct val="30000"/>
              </a:spcBef>
              <a:buNone/>
            </a:pPr>
            <a:endParaRPr lang="zh-CN" altLang="en-US"/>
          </a:p>
        </p:txBody>
      </p:sp>
      <p:graphicFrame>
        <p:nvGraphicFramePr>
          <p:cNvPr id="4" name="表格 3"/>
          <p:cNvGraphicFramePr/>
          <p:nvPr/>
        </p:nvGraphicFramePr>
        <p:xfrm>
          <a:off x="749300" y="2292985"/>
          <a:ext cx="7648575" cy="2677795"/>
        </p:xfrm>
        <a:graphic>
          <a:graphicData uri="http://schemas.openxmlformats.org/drawingml/2006/table">
            <a:tbl>
              <a:tblPr firstRow="1" bandRow="1">
                <a:tableStyleId>{5C22544A-7EE6-4342-B048-85BDC9FD1C3A}</a:tableStyleId>
              </a:tblPr>
              <a:tblGrid>
                <a:gridCol w="1529715"/>
                <a:gridCol w="1529080"/>
                <a:gridCol w="1530985"/>
                <a:gridCol w="1560195"/>
                <a:gridCol w="1498600"/>
              </a:tblGrid>
              <a:tr h="935990">
                <a:tc>
                  <a:txBody>
                    <a:bodyPr/>
                    <a:p>
                      <a:pPr>
                        <a:buNone/>
                      </a:pPr>
                      <a:r>
                        <a:rPr lang="en-US" altLang="zh-CN"/>
                        <a:t>     </a:t>
                      </a:r>
                      <a:r>
                        <a:rPr lang="zh-CN" altLang="en-US"/>
                        <a:t>施肥时间</a:t>
                      </a:r>
                      <a:endParaRPr lang="zh-CN" altLang="en-US"/>
                    </a:p>
                    <a:p>
                      <a:pPr>
                        <a:buNone/>
                      </a:pPr>
                      <a:endParaRPr lang="zh-CN" altLang="en-US"/>
                    </a:p>
                    <a:p>
                      <a:pPr>
                        <a:buNone/>
                      </a:pPr>
                      <a:r>
                        <a:rPr lang="zh-CN" altLang="en-US"/>
                        <a:t>用量</a:t>
                      </a:r>
                      <a:endParaRPr lang="zh-CN" altLang="en-US"/>
                    </a:p>
                  </a:txBody>
                  <a:tcPr anchor="ctr" anchorCtr="1">
                    <a:gradFill>
                      <a:gsLst>
                        <a:gs pos="50000">
                          <a:srgbClr val="FF0000"/>
                        </a:gs>
                        <a:gs pos="0">
                          <a:srgbClr val="FFFF00"/>
                        </a:gs>
                        <a:gs pos="100000">
                          <a:srgbClr val="FFFF00"/>
                        </a:gs>
                      </a:gsLst>
                      <a:lin ang="5400000" scaled="0"/>
                    </a:gradFill>
                  </a:tcPr>
                </a:tc>
                <a:tc>
                  <a:txBody>
                    <a:bodyPr/>
                    <a:p>
                      <a:pPr>
                        <a:buNone/>
                      </a:pPr>
                      <a:r>
                        <a:rPr lang="zh-CN" altLang="en-US"/>
                        <a:t>春季萌芽前</a:t>
                      </a:r>
                      <a:endParaRPr lang="zh-CN" altLang="en-US"/>
                    </a:p>
                  </a:txBody>
                  <a:tcPr anchor="ctr" anchorCtr="1">
                    <a:gradFill>
                      <a:gsLst>
                        <a:gs pos="50000">
                          <a:srgbClr val="FF0000"/>
                        </a:gs>
                        <a:gs pos="0">
                          <a:srgbClr val="FFFF00"/>
                        </a:gs>
                        <a:gs pos="100000">
                          <a:srgbClr val="FFFF00"/>
                        </a:gs>
                      </a:gsLst>
                      <a:lin ang="5400000" scaled="0"/>
                    </a:gradFill>
                  </a:tcPr>
                </a:tc>
                <a:tc>
                  <a:txBody>
                    <a:bodyPr/>
                    <a:p>
                      <a:pPr>
                        <a:buNone/>
                      </a:pPr>
                      <a:r>
                        <a:rPr lang="zh-CN" altLang="en-US"/>
                        <a:t>六月中旬</a:t>
                      </a:r>
                      <a:endParaRPr lang="zh-CN" altLang="en-US"/>
                    </a:p>
                  </a:txBody>
                  <a:tcPr anchor="ctr" anchorCtr="1">
                    <a:gradFill>
                      <a:gsLst>
                        <a:gs pos="50000">
                          <a:srgbClr val="FF0000"/>
                        </a:gs>
                        <a:gs pos="0">
                          <a:srgbClr val="FFFF00"/>
                        </a:gs>
                        <a:gs pos="100000">
                          <a:srgbClr val="FFFF00"/>
                        </a:gs>
                      </a:gsLst>
                      <a:lin ang="5400000" scaled="0"/>
                    </a:gradFill>
                  </a:tcPr>
                </a:tc>
                <a:tc>
                  <a:txBody>
                    <a:bodyPr/>
                    <a:p>
                      <a:pPr>
                        <a:buNone/>
                      </a:pPr>
                      <a:r>
                        <a:rPr lang="en-US" altLang="zh-CN"/>
                        <a:t>8</a:t>
                      </a:r>
                      <a:r>
                        <a:rPr lang="zh-CN" altLang="en-US"/>
                        <a:t>月中下旬</a:t>
                      </a:r>
                      <a:endParaRPr lang="zh-CN" altLang="en-US"/>
                    </a:p>
                  </a:txBody>
                  <a:tcPr anchor="ctr" anchorCtr="1">
                    <a:gradFill>
                      <a:gsLst>
                        <a:gs pos="50000">
                          <a:srgbClr val="FF0000"/>
                        </a:gs>
                        <a:gs pos="0">
                          <a:srgbClr val="FFFF00"/>
                        </a:gs>
                        <a:gs pos="100000">
                          <a:srgbClr val="FFFF00"/>
                        </a:gs>
                      </a:gsLst>
                      <a:lin ang="5400000" scaled="0"/>
                    </a:gradFill>
                  </a:tcPr>
                </a:tc>
                <a:tc>
                  <a:txBody>
                    <a:bodyPr/>
                    <a:p>
                      <a:pPr>
                        <a:buNone/>
                      </a:pPr>
                      <a:r>
                        <a:rPr lang="en-US" altLang="zh-CN"/>
                        <a:t>9</a:t>
                      </a:r>
                      <a:r>
                        <a:rPr lang="zh-CN" altLang="en-US"/>
                        <a:t>月下旬</a:t>
                      </a:r>
                      <a:r>
                        <a:rPr lang="en-US" altLang="zh-CN"/>
                        <a:t>—10</a:t>
                      </a:r>
                      <a:r>
                        <a:rPr lang="zh-CN" altLang="en-US"/>
                        <a:t>月中旬</a:t>
                      </a:r>
                      <a:endParaRPr lang="zh-CN" altLang="en-US"/>
                    </a:p>
                  </a:txBody>
                  <a:tcPr anchor="ctr" anchorCtr="1">
                    <a:gradFill>
                      <a:gsLst>
                        <a:gs pos="50000">
                          <a:srgbClr val="FF0000"/>
                        </a:gs>
                        <a:gs pos="0">
                          <a:srgbClr val="FFFF00"/>
                        </a:gs>
                        <a:gs pos="100000">
                          <a:srgbClr val="FFFF00"/>
                        </a:gs>
                      </a:gsLst>
                      <a:lin ang="5400000" scaled="0"/>
                    </a:gradFill>
                  </a:tcPr>
                </a:tc>
              </a:tr>
              <a:tr h="510540">
                <a:tc>
                  <a:txBody>
                    <a:bodyPr/>
                    <a:p>
                      <a:pPr>
                        <a:buNone/>
                      </a:pPr>
                      <a:r>
                        <a:rPr lang="en-US" altLang="zh-CN"/>
                        <a:t>N</a:t>
                      </a:r>
                      <a:endParaRPr lang="en-US" altLang="zh-CN"/>
                    </a:p>
                  </a:txBody>
                  <a:tcPr anchor="ctr" anchorCtr="1">
                    <a:gradFill>
                      <a:gsLst>
                        <a:gs pos="50000">
                          <a:srgbClr val="FFFFFF"/>
                        </a:gs>
                        <a:gs pos="0">
                          <a:srgbClr val="FF0000"/>
                        </a:gs>
                        <a:gs pos="100000">
                          <a:srgbClr val="FFC000"/>
                        </a:gs>
                      </a:gsLst>
                      <a:lin ang="5400000" scaled="0"/>
                    </a:gradFill>
                  </a:tcPr>
                </a:tc>
                <a:tc>
                  <a:txBody>
                    <a:bodyPr/>
                    <a:p>
                      <a:pPr>
                        <a:buNone/>
                      </a:pPr>
                      <a:r>
                        <a:rPr lang="en-US" altLang="zh-CN" sz="1800">
                          <a:sym typeface="+mn-ea"/>
                        </a:rPr>
                        <a:t>      0.54</a:t>
                      </a:r>
                      <a:endParaRPr lang="en-US" altLang="zh-CN" sz="1800">
                        <a:sym typeface="+mn-ea"/>
                      </a:endParaRPr>
                    </a:p>
                  </a:txBody>
                  <a:tcPr anchor="ctr" anchorCtr="0">
                    <a:gradFill>
                      <a:gsLst>
                        <a:gs pos="50000">
                          <a:srgbClr val="FFFFFF"/>
                        </a:gs>
                        <a:gs pos="0">
                          <a:srgbClr val="FF0000"/>
                        </a:gs>
                        <a:gs pos="100000">
                          <a:srgbClr val="FFC000"/>
                        </a:gs>
                      </a:gsLst>
                      <a:lin ang="5400000" scaled="0"/>
                    </a:gradFill>
                  </a:tcPr>
                </a:tc>
                <a:tc>
                  <a:txBody>
                    <a:bodyPr/>
                    <a:p>
                      <a:pPr>
                        <a:buNone/>
                      </a:pPr>
                      <a:r>
                        <a:rPr lang="en-US" altLang="zh-CN"/>
                        <a:t>0.28</a:t>
                      </a:r>
                      <a:endParaRPr lang="en-US" altLang="zh-CN"/>
                    </a:p>
                  </a:txBody>
                  <a:tcPr anchor="ctr" anchorCtr="1">
                    <a:gradFill>
                      <a:gsLst>
                        <a:gs pos="50000">
                          <a:srgbClr val="FFFFFF"/>
                        </a:gs>
                        <a:gs pos="0">
                          <a:srgbClr val="FF0000"/>
                        </a:gs>
                        <a:gs pos="100000">
                          <a:srgbClr val="FFC000"/>
                        </a:gs>
                      </a:gsLst>
                      <a:lin ang="5400000" scaled="0"/>
                    </a:gradFill>
                  </a:tcPr>
                </a:tc>
                <a:tc>
                  <a:txBody>
                    <a:bodyPr/>
                    <a:p>
                      <a:pPr>
                        <a:buNone/>
                      </a:pPr>
                      <a:r>
                        <a:rPr lang="en-US" altLang="zh-CN"/>
                        <a:t>0.4</a:t>
                      </a:r>
                      <a:endParaRPr lang="en-US" altLang="zh-CN"/>
                    </a:p>
                  </a:txBody>
                  <a:tcPr anchor="ctr" anchorCtr="1">
                    <a:gradFill>
                      <a:gsLst>
                        <a:gs pos="50000">
                          <a:srgbClr val="FFFFFF"/>
                        </a:gs>
                        <a:gs pos="0">
                          <a:srgbClr val="FF0000"/>
                        </a:gs>
                        <a:gs pos="100000">
                          <a:srgbClr val="FFC000"/>
                        </a:gs>
                      </a:gsLst>
                      <a:lin ang="5400000" scaled="0"/>
                    </a:gradFill>
                  </a:tcPr>
                </a:tc>
                <a:tc>
                  <a:txBody>
                    <a:bodyPr/>
                    <a:p>
                      <a:pPr>
                        <a:buNone/>
                      </a:pPr>
                      <a:r>
                        <a:rPr lang="en-US" altLang="zh-CN"/>
                        <a:t>0.66</a:t>
                      </a:r>
                      <a:endParaRPr lang="en-US" altLang="zh-CN"/>
                    </a:p>
                  </a:txBody>
                  <a:tcPr anchor="ctr" anchorCtr="1">
                    <a:gradFill>
                      <a:gsLst>
                        <a:gs pos="50000">
                          <a:srgbClr val="FFFFFF"/>
                        </a:gs>
                        <a:gs pos="0">
                          <a:srgbClr val="FF0000"/>
                        </a:gs>
                        <a:gs pos="100000">
                          <a:srgbClr val="FFC000"/>
                        </a:gs>
                      </a:gsLst>
                      <a:lin ang="5400000" scaled="0"/>
                    </a:gradFill>
                  </a:tcPr>
                </a:tc>
              </a:tr>
              <a:tr h="438150">
                <a:tc>
                  <a:txBody>
                    <a:bodyPr/>
                    <a:p>
                      <a:pPr>
                        <a:buNone/>
                      </a:pPr>
                      <a:r>
                        <a:rPr lang="en-US" altLang="zh-CN"/>
                        <a:t>P</a:t>
                      </a:r>
                      <a:endParaRPr lang="en-US" altLang="zh-CN"/>
                    </a:p>
                  </a:txBody>
                  <a:tcPr anchor="ctr" anchorCtr="1">
                    <a:gradFill>
                      <a:gsLst>
                        <a:gs pos="50000">
                          <a:srgbClr val="FFFFFF"/>
                        </a:gs>
                        <a:gs pos="0">
                          <a:srgbClr val="FF0000"/>
                        </a:gs>
                        <a:gs pos="100000">
                          <a:srgbClr val="FFC000"/>
                        </a:gs>
                      </a:gsLst>
                      <a:lin ang="5400000" scaled="0"/>
                    </a:gradFill>
                  </a:tcPr>
                </a:tc>
                <a:tc>
                  <a:txBody>
                    <a:bodyPr/>
                    <a:p>
                      <a:pPr>
                        <a:buNone/>
                      </a:pPr>
                      <a:r>
                        <a:rPr lang="en-US" altLang="zh-CN" sz="1800">
                          <a:sym typeface="+mn-ea"/>
                        </a:rPr>
                        <a:t>0.26</a:t>
                      </a:r>
                      <a:endParaRPr lang="en-US" altLang="zh-CN" sz="1800">
                        <a:sym typeface="+mn-ea"/>
                      </a:endParaRPr>
                    </a:p>
                  </a:txBody>
                  <a:tcPr anchor="ctr" anchorCtr="1">
                    <a:gradFill>
                      <a:gsLst>
                        <a:gs pos="50000">
                          <a:srgbClr val="FFFFFF"/>
                        </a:gs>
                        <a:gs pos="0">
                          <a:srgbClr val="FF0000"/>
                        </a:gs>
                        <a:gs pos="100000">
                          <a:srgbClr val="FFC000"/>
                        </a:gs>
                      </a:gsLst>
                      <a:lin ang="5400000" scaled="0"/>
                    </a:gradFill>
                  </a:tcPr>
                </a:tc>
                <a:tc>
                  <a:txBody>
                    <a:bodyPr/>
                    <a:p>
                      <a:pPr>
                        <a:buNone/>
                      </a:pPr>
                      <a:r>
                        <a:rPr lang="en-US" altLang="zh-CN"/>
                        <a:t>0.28</a:t>
                      </a:r>
                      <a:endParaRPr lang="en-US" altLang="zh-CN"/>
                    </a:p>
                  </a:txBody>
                  <a:tcPr anchor="ctr" anchorCtr="1">
                    <a:gradFill>
                      <a:gsLst>
                        <a:gs pos="50000">
                          <a:srgbClr val="FFFFFF"/>
                        </a:gs>
                        <a:gs pos="0">
                          <a:srgbClr val="FF0000"/>
                        </a:gs>
                        <a:gs pos="100000">
                          <a:srgbClr val="FFC000"/>
                        </a:gs>
                      </a:gsLst>
                      <a:lin ang="5400000" scaled="0"/>
                    </a:gradFill>
                  </a:tcPr>
                </a:tc>
                <a:tc>
                  <a:txBody>
                    <a:bodyPr/>
                    <a:p>
                      <a:pPr>
                        <a:buNone/>
                      </a:pPr>
                      <a:r>
                        <a:rPr lang="en-US" altLang="zh-CN"/>
                        <a:t>0.25</a:t>
                      </a:r>
                      <a:endParaRPr lang="en-US" altLang="zh-CN"/>
                    </a:p>
                  </a:txBody>
                  <a:tcPr anchor="ctr" anchorCtr="1">
                    <a:gradFill>
                      <a:gsLst>
                        <a:gs pos="50000">
                          <a:srgbClr val="FFFFFF"/>
                        </a:gs>
                        <a:gs pos="0">
                          <a:srgbClr val="FF0000"/>
                        </a:gs>
                        <a:gs pos="100000">
                          <a:srgbClr val="FFC000"/>
                        </a:gs>
                      </a:gsLst>
                      <a:lin ang="5400000" scaled="0"/>
                    </a:gradFill>
                  </a:tcPr>
                </a:tc>
                <a:tc>
                  <a:txBody>
                    <a:bodyPr/>
                    <a:p>
                      <a:pPr>
                        <a:buNone/>
                      </a:pPr>
                      <a:r>
                        <a:rPr lang="en-US" altLang="zh-CN"/>
                        <a:t>0.53</a:t>
                      </a:r>
                      <a:endParaRPr lang="en-US" altLang="zh-CN"/>
                    </a:p>
                  </a:txBody>
                  <a:tcPr anchor="ctr" anchorCtr="1">
                    <a:gradFill>
                      <a:gsLst>
                        <a:gs pos="50000">
                          <a:srgbClr val="FFFFFF"/>
                        </a:gs>
                        <a:gs pos="0">
                          <a:srgbClr val="FF0000"/>
                        </a:gs>
                        <a:gs pos="100000">
                          <a:srgbClr val="FFC000"/>
                        </a:gs>
                      </a:gsLst>
                      <a:lin ang="5400000" scaled="0"/>
                    </a:gradFill>
                  </a:tcPr>
                </a:tc>
              </a:tr>
              <a:tr h="427355">
                <a:tc>
                  <a:txBody>
                    <a:bodyPr/>
                    <a:p>
                      <a:pPr>
                        <a:buNone/>
                      </a:pPr>
                      <a:r>
                        <a:rPr lang="en-US" altLang="zh-CN"/>
                        <a:t>K</a:t>
                      </a:r>
                      <a:endParaRPr lang="en-US" altLang="zh-CN"/>
                    </a:p>
                  </a:txBody>
                  <a:tcPr anchor="ctr" anchorCtr="1">
                    <a:gradFill>
                      <a:gsLst>
                        <a:gs pos="50000">
                          <a:srgbClr val="FFFFFF"/>
                        </a:gs>
                        <a:gs pos="0">
                          <a:srgbClr val="FF0000"/>
                        </a:gs>
                        <a:gs pos="100000">
                          <a:srgbClr val="FFC000"/>
                        </a:gs>
                      </a:gsLst>
                      <a:lin ang="5400000" scaled="0"/>
                    </a:gradFill>
                  </a:tcPr>
                </a:tc>
                <a:tc>
                  <a:txBody>
                    <a:bodyPr/>
                    <a:p>
                      <a:pPr>
                        <a:buNone/>
                      </a:pPr>
                      <a:r>
                        <a:rPr lang="en-US" altLang="zh-CN" sz="1800">
                          <a:sym typeface="+mn-ea"/>
                        </a:rPr>
                        <a:t>——</a:t>
                      </a:r>
                      <a:endParaRPr lang="en-US" altLang="zh-CN" sz="1800">
                        <a:sym typeface="+mn-ea"/>
                      </a:endParaRPr>
                    </a:p>
                  </a:txBody>
                  <a:tcPr anchor="ctr" anchorCtr="1">
                    <a:gradFill>
                      <a:gsLst>
                        <a:gs pos="50000">
                          <a:srgbClr val="FFFFFF"/>
                        </a:gs>
                        <a:gs pos="0">
                          <a:srgbClr val="FF0000"/>
                        </a:gs>
                        <a:gs pos="100000">
                          <a:srgbClr val="FFC000"/>
                        </a:gs>
                      </a:gsLst>
                      <a:lin ang="5400000" scaled="0"/>
                    </a:gradFill>
                  </a:tcPr>
                </a:tc>
                <a:tc>
                  <a:txBody>
                    <a:bodyPr/>
                    <a:p>
                      <a:pPr>
                        <a:buNone/>
                      </a:pPr>
                      <a:r>
                        <a:rPr lang="en-US" altLang="zh-CN"/>
                        <a:t>0.4</a:t>
                      </a:r>
                      <a:endParaRPr lang="en-US" altLang="zh-CN"/>
                    </a:p>
                  </a:txBody>
                  <a:tcPr anchor="ctr" anchorCtr="1">
                    <a:gradFill>
                      <a:gsLst>
                        <a:gs pos="50000">
                          <a:srgbClr val="FFFFFF"/>
                        </a:gs>
                        <a:gs pos="0">
                          <a:srgbClr val="FF0000"/>
                        </a:gs>
                        <a:gs pos="100000">
                          <a:srgbClr val="FFC000"/>
                        </a:gs>
                      </a:gsLst>
                      <a:lin ang="5400000" scaled="0"/>
                    </a:gradFill>
                  </a:tcPr>
                </a:tc>
                <a:tc>
                  <a:txBody>
                    <a:bodyPr/>
                    <a:p>
                      <a:pPr>
                        <a:buNone/>
                      </a:pPr>
                      <a:r>
                        <a:rPr lang="en-US" altLang="zh-CN"/>
                        <a:t>0.5</a:t>
                      </a:r>
                      <a:endParaRPr lang="en-US" altLang="zh-CN"/>
                    </a:p>
                  </a:txBody>
                  <a:tcPr anchor="ctr" anchorCtr="1">
                    <a:gradFill>
                      <a:gsLst>
                        <a:gs pos="50000">
                          <a:srgbClr val="FFFFFF"/>
                        </a:gs>
                        <a:gs pos="0">
                          <a:srgbClr val="FF0000"/>
                        </a:gs>
                        <a:gs pos="100000">
                          <a:srgbClr val="FFC000"/>
                        </a:gs>
                      </a:gsLst>
                      <a:lin ang="5400000" scaled="0"/>
                    </a:gradFill>
                  </a:tcPr>
                </a:tc>
                <a:tc>
                  <a:txBody>
                    <a:bodyPr/>
                    <a:p>
                      <a:pPr>
                        <a:buNone/>
                      </a:pPr>
                      <a:r>
                        <a:rPr lang="en-US" altLang="zh-CN"/>
                        <a:t>0.6</a:t>
                      </a:r>
                      <a:endParaRPr lang="en-US" altLang="zh-CN"/>
                    </a:p>
                  </a:txBody>
                  <a:tcPr anchor="ctr" anchorCtr="1">
                    <a:gradFill>
                      <a:gsLst>
                        <a:gs pos="50000">
                          <a:srgbClr val="FFFFFF"/>
                        </a:gs>
                        <a:gs pos="0">
                          <a:srgbClr val="FF0000"/>
                        </a:gs>
                        <a:gs pos="100000">
                          <a:srgbClr val="FFC000"/>
                        </a:gs>
                      </a:gsLst>
                      <a:lin ang="5400000" scaled="0"/>
                    </a:gradFill>
                  </a:tcPr>
                </a:tc>
              </a:tr>
              <a:tr h="0">
                <a:tc>
                  <a:txBody>
                    <a:bodyPr/>
                    <a:p>
                      <a:pPr>
                        <a:buNone/>
                      </a:pPr>
                      <a:r>
                        <a:rPr lang="zh-CN" altLang="en-US"/>
                        <a:t>有机肥</a:t>
                      </a:r>
                      <a:endParaRPr lang="zh-CN" altLang="en-US"/>
                    </a:p>
                  </a:txBody>
                  <a:tcPr anchor="ctr" anchorCtr="1">
                    <a:gradFill>
                      <a:gsLst>
                        <a:gs pos="50000">
                          <a:srgbClr val="FFFFFF"/>
                        </a:gs>
                        <a:gs pos="0">
                          <a:srgbClr val="FF0000"/>
                        </a:gs>
                        <a:gs pos="100000">
                          <a:srgbClr val="FFC000"/>
                        </a:gs>
                      </a:gsLst>
                      <a:lin ang="5400000" scaled="0"/>
                    </a:gradFill>
                  </a:tcPr>
                </a:tc>
                <a:tc>
                  <a:txBody>
                    <a:bodyPr/>
                    <a:p>
                      <a:pPr>
                        <a:buNone/>
                      </a:pPr>
                      <a:r>
                        <a:rPr lang="en-US" altLang="zh-CN"/>
                        <a:t>——</a:t>
                      </a:r>
                      <a:endParaRPr lang="en-US" altLang="zh-CN"/>
                    </a:p>
                  </a:txBody>
                  <a:tcPr anchor="ctr" anchorCtr="1">
                    <a:gradFill>
                      <a:gsLst>
                        <a:gs pos="50000">
                          <a:srgbClr val="FFFFFF"/>
                        </a:gs>
                        <a:gs pos="0">
                          <a:srgbClr val="FF0000"/>
                        </a:gs>
                        <a:gs pos="100000">
                          <a:srgbClr val="FFC000"/>
                        </a:gs>
                      </a:gsLst>
                      <a:lin ang="5400000" scaled="0"/>
                    </a:gradFill>
                  </a:tcPr>
                </a:tc>
                <a:tc>
                  <a:txBody>
                    <a:bodyPr/>
                    <a:p>
                      <a:pPr>
                        <a:buNone/>
                      </a:pPr>
                      <a:r>
                        <a:rPr lang="en-US" altLang="zh-CN"/>
                        <a:t>——</a:t>
                      </a:r>
                      <a:endParaRPr lang="en-US" altLang="zh-CN"/>
                    </a:p>
                  </a:txBody>
                  <a:tcPr anchor="ctr" anchorCtr="1">
                    <a:gradFill>
                      <a:gsLst>
                        <a:gs pos="50000">
                          <a:srgbClr val="FFFFFF"/>
                        </a:gs>
                        <a:gs pos="0">
                          <a:srgbClr val="FF0000"/>
                        </a:gs>
                        <a:gs pos="100000">
                          <a:srgbClr val="FFC000"/>
                        </a:gs>
                      </a:gsLst>
                      <a:lin ang="5400000" scaled="0"/>
                    </a:gradFill>
                  </a:tcPr>
                </a:tc>
                <a:tc>
                  <a:txBody>
                    <a:bodyPr/>
                    <a:p>
                      <a:pPr>
                        <a:buNone/>
                      </a:pPr>
                      <a:r>
                        <a:rPr lang="en-US" altLang="zh-CN"/>
                        <a:t>——</a:t>
                      </a:r>
                      <a:endParaRPr lang="en-US" altLang="zh-CN"/>
                    </a:p>
                  </a:txBody>
                  <a:tcPr anchor="ctr" anchorCtr="1">
                    <a:gradFill>
                      <a:gsLst>
                        <a:gs pos="50000">
                          <a:srgbClr val="FFFFFF"/>
                        </a:gs>
                        <a:gs pos="0">
                          <a:srgbClr val="FF0000"/>
                        </a:gs>
                        <a:gs pos="100000">
                          <a:srgbClr val="FFC000"/>
                        </a:gs>
                      </a:gsLst>
                      <a:lin ang="5400000" scaled="0"/>
                    </a:gradFill>
                  </a:tcPr>
                </a:tc>
                <a:tc>
                  <a:txBody>
                    <a:bodyPr/>
                    <a:p>
                      <a:pPr>
                        <a:buNone/>
                      </a:pPr>
                      <a:r>
                        <a:rPr lang="en-US" altLang="zh-CN"/>
                        <a:t>20—50</a:t>
                      </a:r>
                      <a:endParaRPr lang="en-US" altLang="zh-CN"/>
                    </a:p>
                  </a:txBody>
                  <a:tcPr anchor="ctr" anchorCtr="1">
                    <a:gradFill>
                      <a:gsLst>
                        <a:gs pos="50000">
                          <a:srgbClr val="FFFFFF"/>
                        </a:gs>
                        <a:gs pos="0">
                          <a:srgbClr val="FF0000"/>
                        </a:gs>
                        <a:gs pos="100000">
                          <a:srgbClr val="FFC000"/>
                        </a:gs>
                      </a:gsLst>
                      <a:lin ang="5400000" scaled="0"/>
                    </a:gradFill>
                  </a:tcPr>
                </a:tc>
              </a:tr>
            </a:tbl>
          </a:graphicData>
        </a:graphic>
      </p:graphicFrame>
      <p:cxnSp>
        <p:nvCxnSpPr>
          <p:cNvPr id="5" name="直接连接符 4"/>
          <p:cNvCxnSpPr/>
          <p:nvPr/>
        </p:nvCxnSpPr>
        <p:spPr>
          <a:xfrm>
            <a:off x="749300" y="2292985"/>
            <a:ext cx="1527175" cy="932815"/>
          </a:xfrm>
          <a:prstGeom prst="line">
            <a:avLst/>
          </a:prstGeom>
        </p:spPr>
        <p:style>
          <a:lnRef idx="1">
            <a:schemeClr val="dk1"/>
          </a:lnRef>
          <a:fillRef idx="0">
            <a:schemeClr val="dk1"/>
          </a:fillRef>
          <a:effectRef idx="0">
            <a:schemeClr val="dk1"/>
          </a:effectRef>
          <a:fontRef idx="minor">
            <a:schemeClr val="tx1"/>
          </a:fontRef>
        </p:style>
      </p:cxnSp>
      <p:sp>
        <p:nvSpPr>
          <p:cNvPr id="8" name="文本框 7"/>
          <p:cNvSpPr txBox="1"/>
          <p:nvPr/>
        </p:nvSpPr>
        <p:spPr>
          <a:xfrm>
            <a:off x="381635" y="5273040"/>
            <a:ext cx="8031480" cy="914400"/>
          </a:xfrm>
          <a:prstGeom prst="rect">
            <a:avLst/>
          </a:prstGeom>
          <a:noFill/>
        </p:spPr>
        <p:txBody>
          <a:bodyPr wrap="none" rtlCol="0" anchor="t">
            <a:spAutoFit/>
          </a:bodyPr>
          <a:p>
            <a:r>
              <a:rPr lang="en-US" altLang="zh-CN">
                <a:sym typeface="+mn-ea"/>
              </a:rPr>
              <a:t>        1—5</a:t>
            </a:r>
            <a:r>
              <a:rPr lang="zh-CN" altLang="en-US">
                <a:sym typeface="+mn-ea"/>
              </a:rPr>
              <a:t>年生未结果幼树，施肥量在一年生的基础上，逐年按四个施肥期加大</a:t>
            </a:r>
            <a:endParaRPr lang="zh-CN" altLang="en-US">
              <a:sym typeface="+mn-ea"/>
            </a:endParaRPr>
          </a:p>
          <a:p>
            <a:endParaRPr lang="zh-CN" altLang="en-US">
              <a:sym typeface="+mn-ea"/>
            </a:endParaRPr>
          </a:p>
          <a:p>
            <a:r>
              <a:rPr lang="zh-CN" altLang="en-US">
                <a:sym typeface="+mn-ea"/>
              </a:rPr>
              <a:t>施肥量，第五年时，有机肥每亩施入量达到</a:t>
            </a:r>
            <a:r>
              <a:rPr lang="en-US" altLang="zh-CN">
                <a:sym typeface="+mn-ea"/>
              </a:rPr>
              <a:t>2</a:t>
            </a:r>
            <a:r>
              <a:rPr lang="zh-CN" altLang="en-US">
                <a:sym typeface="+mn-ea"/>
              </a:rPr>
              <a:t>立方。</a:t>
            </a:r>
            <a:endParaRPr lang="zh-CN" altLang="en-US">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Line 4"/>
          <p:cNvSpPr/>
          <p:nvPr/>
        </p:nvSpPr>
        <p:spPr>
          <a:xfrm>
            <a:off x="381000" y="914400"/>
            <a:ext cx="6934200" cy="0"/>
          </a:xfrm>
          <a:prstGeom prst="line">
            <a:avLst/>
          </a:prstGeom>
          <a:ln w="57150" cap="flat" cmpd="sng">
            <a:pattFill prst="pct40">
              <a:fgClr>
                <a:schemeClr val="tx1"/>
              </a:fgClr>
              <a:bgClr>
                <a:srgbClr val="FFFFFF"/>
              </a:bgClr>
            </a:pattFill>
            <a:prstDash val="solid"/>
            <a:round/>
            <a:headEnd type="none" w="med" len="med"/>
            <a:tailEnd type="none" w="med" len="med"/>
          </a:ln>
        </p:spPr>
      </p:sp>
      <p:sp>
        <p:nvSpPr>
          <p:cNvPr id="7170" name="Rectangle 5"/>
          <p:cNvSpPr/>
          <p:nvPr/>
        </p:nvSpPr>
        <p:spPr>
          <a:xfrm>
            <a:off x="381000" y="381000"/>
            <a:ext cx="3748088" cy="469900"/>
          </a:xfrm>
          <a:prstGeom prst="rect">
            <a:avLst/>
          </a:prstGeom>
          <a:noFill/>
          <a:ln w="9525">
            <a:noFill/>
          </a:ln>
        </p:spPr>
        <p:txBody>
          <a:bodyPr anchor="ctr"/>
          <a:p>
            <a:pPr lvl="0" indent="0" algn="ctr"/>
            <a:endParaRPr lang="zh-CN" altLang="en-US" sz="3600" dirty="0">
              <a:latin typeface="Arial" panose="020B0604020202020204" pitchFamily="34" charset="0"/>
              <a:ea typeface="宋体" panose="02010600030101010101" pitchFamily="2" charset="-122"/>
            </a:endParaRPr>
          </a:p>
        </p:txBody>
      </p:sp>
      <p:sp>
        <p:nvSpPr>
          <p:cNvPr id="7171" name="文本框 1"/>
          <p:cNvSpPr txBox="1"/>
          <p:nvPr/>
        </p:nvSpPr>
        <p:spPr>
          <a:xfrm>
            <a:off x="749300" y="1181100"/>
            <a:ext cx="3582035" cy="822960"/>
          </a:xfrm>
          <a:prstGeom prst="rect">
            <a:avLst/>
          </a:prstGeom>
          <a:noFill/>
          <a:ln w="9525">
            <a:noFill/>
          </a:ln>
        </p:spPr>
        <p:txBody>
          <a:bodyPr wrap="none" anchor="t">
            <a:spAutoFit/>
          </a:bodyPr>
          <a:p>
            <a:pPr lvl="0" indent="0"/>
            <a:r>
              <a:rPr lang="en-US" altLang="zh-CN" sz="2400" b="1">
                <a:latin typeface="Arial" panose="020B0604020202020204" pitchFamily="34" charset="0"/>
                <a:ea typeface="宋体" panose="02010600030101010101" pitchFamily="2" charset="-122"/>
              </a:rPr>
              <a:t>  2</a:t>
            </a:r>
            <a:r>
              <a:rPr lang="zh-CN" altLang="en-US" sz="2400" b="1">
                <a:latin typeface="Arial" panose="020B0604020202020204" pitchFamily="34" charset="0"/>
                <a:ea typeface="宋体" panose="02010600030101010101" pitchFamily="2" charset="-122"/>
              </a:rPr>
              <a:t>、盛果期柿树需肥特点</a:t>
            </a:r>
            <a:endParaRPr lang="zh-CN" altLang="en-US" sz="2400" b="1">
              <a:latin typeface="Arial" panose="020B0604020202020204" pitchFamily="34" charset="0"/>
              <a:ea typeface="宋体" panose="02010600030101010101" pitchFamily="2" charset="-122"/>
            </a:endParaRPr>
          </a:p>
          <a:p>
            <a:pPr lvl="0" indent="0"/>
            <a:endParaRPr lang="zh-CN" altLang="en-US" sz="2400" b="1">
              <a:latin typeface="Arial" panose="020B0604020202020204" pitchFamily="34" charset="0"/>
              <a:ea typeface="宋体" panose="02010600030101010101" pitchFamily="2" charset="-122"/>
            </a:endParaRPr>
          </a:p>
        </p:txBody>
      </p:sp>
      <p:sp>
        <p:nvSpPr>
          <p:cNvPr id="3" name="文本框 2"/>
          <p:cNvSpPr txBox="1"/>
          <p:nvPr/>
        </p:nvSpPr>
        <p:spPr>
          <a:xfrm>
            <a:off x="749300" y="396240"/>
            <a:ext cx="3042920" cy="518160"/>
          </a:xfrm>
          <a:prstGeom prst="rect">
            <a:avLst/>
          </a:prstGeom>
          <a:noFill/>
        </p:spPr>
        <p:txBody>
          <a:bodyPr wrap="none" rtlCol="0" anchor="t">
            <a:spAutoFit/>
          </a:bodyPr>
          <a:p>
            <a:pPr algn="l"/>
            <a:r>
              <a:rPr lang="zh-CN" sz="2800" b="1">
                <a:sym typeface="+mn-ea"/>
              </a:rPr>
              <a:t>不同树龄需肥特点</a:t>
            </a:r>
            <a:endParaRPr lang="zh-CN" altLang="en-US" sz="2800" b="1" dirty="0">
              <a:sym typeface="+mn-ea"/>
            </a:endParaRPr>
          </a:p>
        </p:txBody>
      </p:sp>
      <p:sp>
        <p:nvSpPr>
          <p:cNvPr id="4" name="文本框 3"/>
          <p:cNvSpPr txBox="1"/>
          <p:nvPr/>
        </p:nvSpPr>
        <p:spPr>
          <a:xfrm>
            <a:off x="948055" y="1903095"/>
            <a:ext cx="6878320" cy="530225"/>
          </a:xfrm>
          <a:prstGeom prst="rect">
            <a:avLst/>
          </a:prstGeom>
          <a:noFill/>
        </p:spPr>
        <p:txBody>
          <a:bodyPr wrap="square" rtlCol="0" anchor="t">
            <a:spAutoFit/>
          </a:bodyPr>
          <a:p>
            <a:pPr lvl="0" indent="-342900" eaLnBrk="1" hangingPunct="1">
              <a:lnSpc>
                <a:spcPct val="120000"/>
              </a:lnSpc>
              <a:spcBef>
                <a:spcPct val="30000"/>
              </a:spcBef>
              <a:buNone/>
            </a:pPr>
            <a:r>
              <a:rPr lang="en-US" altLang="zh-CN" sz="2400" b="1" dirty="0">
                <a:latin typeface="Times New Roman" panose="02020603050405020304" pitchFamily="2" charset="0"/>
                <a:ea typeface="楷体_GB2312" pitchFamily="1" charset="-122"/>
                <a:sym typeface="+mn-ea"/>
              </a:rPr>
              <a:t>        </a:t>
            </a:r>
            <a:endParaRPr lang="zh-CN" altLang="en-US" sz="2400"/>
          </a:p>
        </p:txBody>
      </p:sp>
      <p:sp>
        <p:nvSpPr>
          <p:cNvPr id="2" name="文本框 1"/>
          <p:cNvSpPr txBox="1"/>
          <p:nvPr/>
        </p:nvSpPr>
        <p:spPr>
          <a:xfrm>
            <a:off x="393065" y="1688465"/>
            <a:ext cx="8358505" cy="4480560"/>
          </a:xfrm>
          <a:prstGeom prst="rect">
            <a:avLst/>
          </a:prstGeom>
          <a:noFill/>
        </p:spPr>
        <p:txBody>
          <a:bodyPr wrap="square" rtlCol="0" anchor="t">
            <a:spAutoFit/>
          </a:bodyPr>
          <a:p>
            <a:r>
              <a:rPr lang="en-US" altLang="zh-CN"/>
              <a:t>       </a:t>
            </a:r>
            <a:r>
              <a:rPr lang="zh-CN" altLang="en-US"/>
              <a:t>柿树需肥期与新梢生长、开花、结果等器官发育同步进行。生产上有</a:t>
            </a:r>
            <a:r>
              <a:rPr lang="zh-CN" altLang="en-US">
                <a:solidFill>
                  <a:srgbClr val="FF0000"/>
                </a:solidFill>
              </a:rPr>
              <a:t>“催花肥”、“稳花稳果肥”、“壮果肥”</a:t>
            </a:r>
            <a:r>
              <a:rPr lang="en-US" altLang="zh-CN">
                <a:solidFill>
                  <a:srgbClr val="FF0000"/>
                </a:solidFill>
              </a:rPr>
              <a:t>4</a:t>
            </a:r>
            <a:r>
              <a:rPr lang="zh-CN" altLang="en-US">
                <a:solidFill>
                  <a:srgbClr val="FF0000"/>
                </a:solidFill>
              </a:rPr>
              <a:t>个施肥关键期</a:t>
            </a:r>
            <a:r>
              <a:rPr lang="zh-CN" altLang="en-US"/>
              <a:t>。</a:t>
            </a:r>
            <a:endParaRPr lang="zh-CN" altLang="en-US"/>
          </a:p>
          <a:p>
            <a:r>
              <a:rPr lang="zh-CN" altLang="en-US"/>
              <a:t>       </a:t>
            </a:r>
            <a:endParaRPr lang="zh-CN" altLang="en-US"/>
          </a:p>
          <a:p>
            <a:r>
              <a:rPr lang="zh-CN" altLang="en-US"/>
              <a:t>       </a:t>
            </a:r>
            <a:r>
              <a:rPr lang="zh-CN" altLang="en-US" b="1">
                <a:solidFill>
                  <a:srgbClr val="FF0000"/>
                </a:solidFill>
              </a:rPr>
              <a:t>1.基肥</a:t>
            </a:r>
            <a:r>
              <a:rPr lang="zh-CN" altLang="en-US"/>
              <a:t> 一般采实前后(9~10月)以采实前施入最好。基肥以有机肥为主，施入量为全年的1/2，并注意氮、磷、钾肥配施，结合浇水、肥效更佳。</a:t>
            </a:r>
            <a:endParaRPr lang="zh-CN" altLang="en-US"/>
          </a:p>
          <a:p>
            <a:r>
              <a:rPr lang="zh-CN" altLang="en-US"/>
              <a:t>        </a:t>
            </a:r>
            <a:endParaRPr lang="zh-CN" altLang="en-US"/>
          </a:p>
          <a:p>
            <a:r>
              <a:rPr lang="zh-CN" altLang="en-US"/>
              <a:t>       </a:t>
            </a:r>
            <a:r>
              <a:rPr lang="zh-CN" altLang="en-US" b="1">
                <a:solidFill>
                  <a:srgbClr val="FF0000"/>
                </a:solidFill>
              </a:rPr>
              <a:t>2.追肥</a:t>
            </a:r>
            <a:r>
              <a:rPr lang="zh-CN" altLang="en-US"/>
              <a:t> 以速效氮、磷、钾肥、人粪尿等为主。可分几个时期施入。</a:t>
            </a:r>
            <a:endParaRPr lang="zh-CN" altLang="en-US"/>
          </a:p>
          <a:p>
            <a:r>
              <a:rPr lang="zh-CN" altLang="en-US"/>
              <a:t>                  </a:t>
            </a:r>
            <a:r>
              <a:rPr lang="zh-CN" altLang="en-US" b="1"/>
              <a:t>花前追肥</a:t>
            </a:r>
            <a:r>
              <a:rPr lang="zh-CN" altLang="en-US"/>
              <a:t>：以4月下旬至5月上旬追施为好。追肥过早过多，易造成落花落果。</a:t>
            </a:r>
            <a:endParaRPr lang="zh-CN" altLang="en-US"/>
          </a:p>
          <a:p>
            <a:r>
              <a:rPr lang="zh-CN" altLang="en-US"/>
              <a:t>                  </a:t>
            </a:r>
            <a:r>
              <a:rPr lang="zh-CN" altLang="en-US" b="1"/>
              <a:t>花后追肥</a:t>
            </a:r>
            <a:r>
              <a:rPr lang="zh-CN" altLang="en-US"/>
              <a:t>：柿树花后，以速效氮肥为主，磷肥次之，也可结合喷施某些微量元素肥料。</a:t>
            </a:r>
            <a:endParaRPr lang="zh-CN" altLang="en-US"/>
          </a:p>
          <a:p>
            <a:r>
              <a:rPr lang="zh-CN" altLang="en-US"/>
              <a:t>       </a:t>
            </a:r>
            <a:endParaRPr lang="zh-CN" altLang="en-US"/>
          </a:p>
          <a:p>
            <a:r>
              <a:rPr lang="zh-CN" altLang="en-US"/>
              <a:t>       </a:t>
            </a:r>
            <a:r>
              <a:rPr lang="zh-CN" altLang="en-US">
                <a:solidFill>
                  <a:srgbClr val="FF0000"/>
                </a:solidFill>
              </a:rPr>
              <a:t>壮果肥：</a:t>
            </a:r>
            <a:r>
              <a:rPr lang="zh-CN" altLang="en-US"/>
              <a:t>于柿果膨大和花芽分化期;一般在6月下旬至7月中旬，以氮肥为主，磷钾肥适量。</a:t>
            </a:r>
            <a:endParaRPr lang="zh-CN" altLang="en-US"/>
          </a:p>
          <a:p>
            <a:r>
              <a:rPr lang="zh-CN" altLang="en-US"/>
              <a:t>    </a:t>
            </a:r>
            <a:endParaRPr lang="zh-CN" altLang="en-US"/>
          </a:p>
          <a:p>
            <a:r>
              <a:rPr lang="zh-CN" altLang="en-US">
                <a:solidFill>
                  <a:srgbClr val="FF0000"/>
                </a:solidFill>
              </a:rPr>
              <a:t>     果实生长后期</a:t>
            </a:r>
            <a:r>
              <a:rPr lang="zh-CN" altLang="en-US"/>
              <a:t>：在8月中旬以后，增加树体的营养积累，过早会刺激秋梢发生。</a:t>
            </a: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p:sp>
        <p:nvSpPr>
          <p:cNvPr id="12289" name="Line 4"/>
          <p:cNvSpPr/>
          <p:nvPr/>
        </p:nvSpPr>
        <p:spPr>
          <a:xfrm>
            <a:off x="381000" y="914400"/>
            <a:ext cx="6934200" cy="0"/>
          </a:xfrm>
          <a:prstGeom prst="line">
            <a:avLst/>
          </a:prstGeom>
          <a:ln w="57150" cap="flat" cmpd="sng">
            <a:pattFill prst="pct40">
              <a:fgClr>
                <a:schemeClr val="tx1"/>
              </a:fgClr>
              <a:bgClr>
                <a:srgbClr val="FFFFFF"/>
              </a:bgClr>
            </a:pattFill>
            <a:prstDash val="solid"/>
            <a:round/>
            <a:headEnd type="none" w="med" len="med"/>
            <a:tailEnd type="none" w="med" len="med"/>
          </a:ln>
        </p:spPr>
      </p:sp>
      <p:sp>
        <p:nvSpPr>
          <p:cNvPr id="12290" name="Rectangle 5"/>
          <p:cNvSpPr/>
          <p:nvPr/>
        </p:nvSpPr>
        <p:spPr>
          <a:xfrm>
            <a:off x="381000" y="381000"/>
            <a:ext cx="6751955" cy="469900"/>
          </a:xfrm>
          <a:prstGeom prst="rect">
            <a:avLst/>
          </a:prstGeom>
          <a:noFill/>
          <a:ln w="9525">
            <a:noFill/>
          </a:ln>
        </p:spPr>
        <p:txBody>
          <a:bodyPr anchor="ctr"/>
          <a:p>
            <a:pPr lvl="0" indent="0" algn="ctr"/>
            <a:r>
              <a:rPr lang="zh-CN" sz="2800" b="1">
                <a:sym typeface="+mn-ea"/>
              </a:rPr>
              <a:t>不同树龄施肥量</a:t>
            </a:r>
            <a:endParaRPr lang="zh-CN" altLang="en-US" sz="2800" b="1" dirty="0">
              <a:latin typeface="Arial" panose="020B0604020202020204" pitchFamily="34" charset="0"/>
              <a:ea typeface="宋体" panose="02010600030101010101" pitchFamily="2" charset="-122"/>
              <a:sym typeface="+mn-ea"/>
            </a:endParaRPr>
          </a:p>
        </p:txBody>
      </p:sp>
      <p:sp>
        <p:nvSpPr>
          <p:cNvPr id="12291" name="文本框 1"/>
          <p:cNvSpPr txBox="1"/>
          <p:nvPr/>
        </p:nvSpPr>
        <p:spPr>
          <a:xfrm>
            <a:off x="749300" y="1181100"/>
            <a:ext cx="309563" cy="639763"/>
          </a:xfrm>
          <a:prstGeom prst="rect">
            <a:avLst/>
          </a:prstGeom>
          <a:noFill/>
          <a:ln w="9525">
            <a:noFill/>
          </a:ln>
        </p:spPr>
        <p:txBody>
          <a:bodyPr wrap="none" anchor="t">
            <a:spAutoFit/>
          </a:bodyPr>
          <a:p>
            <a:pPr lvl="0" indent="0"/>
            <a:endParaRPr lang="zh-CN" altLang="en-US">
              <a:latin typeface="Arial" panose="020B0604020202020204" pitchFamily="34" charset="0"/>
              <a:ea typeface="宋体" panose="02010600030101010101" pitchFamily="2" charset="-122"/>
            </a:endParaRPr>
          </a:p>
          <a:p>
            <a:pPr lvl="0" indent="0"/>
            <a:endParaRPr lang="zh-CN" altLang="en-US">
              <a:latin typeface="Arial" panose="020B0604020202020204" pitchFamily="34" charset="0"/>
              <a:ea typeface="宋体" panose="02010600030101010101" pitchFamily="2" charset="-122"/>
            </a:endParaRPr>
          </a:p>
        </p:txBody>
      </p:sp>
      <p:sp>
        <p:nvSpPr>
          <p:cNvPr id="12292" name="文本框 1"/>
          <p:cNvSpPr txBox="1"/>
          <p:nvPr/>
        </p:nvSpPr>
        <p:spPr>
          <a:xfrm>
            <a:off x="596900" y="1084263"/>
            <a:ext cx="7248525" cy="457200"/>
          </a:xfrm>
          <a:prstGeom prst="rect">
            <a:avLst/>
          </a:prstGeom>
          <a:noFill/>
          <a:ln w="9525">
            <a:noFill/>
          </a:ln>
        </p:spPr>
        <p:txBody>
          <a:bodyPr wrap="square" anchor="t">
            <a:spAutoFit/>
          </a:bodyPr>
          <a:p>
            <a:pPr lvl="0" indent="406400"/>
            <a:r>
              <a:rPr lang="zh-CN" altLang="en-US" sz="2400" b="1">
                <a:solidFill>
                  <a:srgbClr val="000000"/>
                </a:solidFill>
                <a:latin typeface="宋体" panose="02010600030101010101" pitchFamily="2" charset="-122"/>
              </a:rPr>
              <a:t>柿子不同树龄施肥量</a:t>
            </a:r>
            <a:r>
              <a:rPr lang="zh-CN" altLang="en-US">
                <a:solidFill>
                  <a:srgbClr val="000000"/>
                </a:solidFill>
                <a:latin typeface="仿宋_GB2312" charset="0"/>
                <a:ea typeface="仿宋_GB2312" charset="0"/>
              </a:rPr>
              <a:t>　</a:t>
            </a:r>
            <a:r>
              <a:rPr lang="zh-CN" altLang="en-US" sz="2400" b="1">
                <a:solidFill>
                  <a:srgbClr val="000000"/>
                </a:solidFill>
                <a:latin typeface="仿宋_GB2312" charset="0"/>
                <a:ea typeface="仿宋_GB2312" charset="0"/>
              </a:rPr>
              <a:t>（</a:t>
            </a:r>
            <a:r>
              <a:rPr lang="en-US" altLang="zh-CN" sz="2400" b="1">
                <a:solidFill>
                  <a:srgbClr val="000000"/>
                </a:solidFill>
                <a:latin typeface="仿宋_GB2312" charset="0"/>
                <a:ea typeface="仿宋_GB2312" charset="0"/>
              </a:rPr>
              <a:t>kg/</a:t>
            </a:r>
            <a:r>
              <a:rPr lang="zh-CN" altLang="en-US" sz="2400" b="1">
                <a:solidFill>
                  <a:srgbClr val="000000"/>
                </a:solidFill>
                <a:latin typeface="仿宋_GB2312" charset="0"/>
                <a:ea typeface="仿宋_GB2312" charset="0"/>
              </a:rPr>
              <a:t>亩）</a:t>
            </a:r>
            <a:endParaRPr lang="zh-CN" altLang="en-US" sz="2400" b="1">
              <a:latin typeface="Arial" panose="020B0604020202020204" pitchFamily="34" charset="0"/>
              <a:ea typeface="宋体" panose="02010600030101010101" pitchFamily="2" charset="-122"/>
            </a:endParaRPr>
          </a:p>
        </p:txBody>
      </p:sp>
      <p:graphicFrame>
        <p:nvGraphicFramePr>
          <p:cNvPr id="3" name="表格 2"/>
          <p:cNvGraphicFramePr/>
          <p:nvPr/>
        </p:nvGraphicFramePr>
        <p:xfrm>
          <a:off x="926465" y="1887220"/>
          <a:ext cx="7406640" cy="4185920"/>
        </p:xfrm>
        <a:graphic>
          <a:graphicData uri="http://schemas.openxmlformats.org/drawingml/2006/table">
            <a:tbl>
              <a:tblPr firstRow="1" bandRow="1">
                <a:tableStyleId>{5C22544A-7EE6-4342-B048-85BDC9FD1C3A}</a:tableStyleId>
              </a:tblPr>
              <a:tblGrid>
                <a:gridCol w="1234440"/>
                <a:gridCol w="1234440"/>
                <a:gridCol w="1235075"/>
                <a:gridCol w="1233805"/>
                <a:gridCol w="1234440"/>
                <a:gridCol w="1234440"/>
              </a:tblGrid>
              <a:tr h="1978660">
                <a:tc>
                  <a:txBody>
                    <a:bodyPr/>
                    <a:p>
                      <a:pPr>
                        <a:buNone/>
                      </a:pPr>
                      <a:r>
                        <a:rPr lang="en-US" altLang="zh-CN" b="0">
                          <a:solidFill>
                            <a:schemeClr val="tx1"/>
                          </a:solidFill>
                          <a:latin typeface="宋体" panose="02010600030101010101" pitchFamily="2" charset="-122"/>
                          <a:ea typeface="宋体" panose="02010600030101010101" pitchFamily="2" charset="-122"/>
                        </a:rPr>
                        <a:t>   </a:t>
                      </a:r>
                      <a:r>
                        <a:rPr lang="zh-CN" altLang="en-US" b="0">
                          <a:solidFill>
                            <a:schemeClr val="tx1"/>
                          </a:solidFill>
                          <a:latin typeface="宋体" panose="02010600030101010101" pitchFamily="2" charset="-122"/>
                          <a:ea typeface="宋体" panose="02010600030101010101" pitchFamily="2" charset="-122"/>
                        </a:rPr>
                        <a:t>树龄</a:t>
                      </a:r>
                      <a:endParaRPr lang="zh-CN" altLang="en-US" b="0">
                        <a:solidFill>
                          <a:schemeClr val="tx1"/>
                        </a:solidFill>
                        <a:latin typeface="宋体" panose="02010600030101010101" pitchFamily="2" charset="-122"/>
                        <a:ea typeface="宋体" panose="02010600030101010101" pitchFamily="2" charset="-122"/>
                      </a:endParaRPr>
                    </a:p>
                    <a:p>
                      <a:pPr>
                        <a:buNone/>
                      </a:pPr>
                      <a:endParaRPr lang="zh-CN" altLang="en-US" b="0">
                        <a:solidFill>
                          <a:schemeClr val="tx1"/>
                        </a:solidFill>
                        <a:latin typeface="宋体" panose="02010600030101010101" pitchFamily="2" charset="-122"/>
                        <a:ea typeface="宋体" panose="02010600030101010101" pitchFamily="2" charset="-122"/>
                      </a:endParaRPr>
                    </a:p>
                    <a:p>
                      <a:pPr>
                        <a:buNone/>
                      </a:pPr>
                      <a:endParaRPr lang="zh-CN" altLang="en-US" b="0">
                        <a:solidFill>
                          <a:schemeClr val="tx1"/>
                        </a:solidFill>
                        <a:latin typeface="宋体" panose="02010600030101010101" pitchFamily="2" charset="-122"/>
                        <a:ea typeface="宋体" panose="02010600030101010101" pitchFamily="2" charset="-122"/>
                      </a:endParaRPr>
                    </a:p>
                    <a:p>
                      <a:pPr>
                        <a:buNone/>
                      </a:pPr>
                      <a:r>
                        <a:rPr lang="en-US" altLang="zh-CN" b="0">
                          <a:solidFill>
                            <a:schemeClr val="tx1"/>
                          </a:solidFill>
                          <a:latin typeface="宋体" panose="02010600030101010101" pitchFamily="2" charset="-122"/>
                          <a:ea typeface="宋体" panose="02010600030101010101" pitchFamily="2" charset="-122"/>
                        </a:rPr>
                        <a:t>NPK</a:t>
                      </a:r>
                      <a:endParaRPr lang="en-US" altLang="zh-CN" b="0">
                        <a:solidFill>
                          <a:schemeClr val="tx1"/>
                        </a:solidFill>
                        <a:latin typeface="宋体" panose="02010600030101010101" pitchFamily="2" charset="-122"/>
                        <a:ea typeface="宋体" panose="02010600030101010101" pitchFamily="2" charset="-122"/>
                      </a:endParaRPr>
                    </a:p>
                    <a:p>
                      <a:pPr>
                        <a:buNone/>
                      </a:pPr>
                      <a:endParaRPr lang="en-US" altLang="zh-CN" b="0">
                        <a:solidFill>
                          <a:schemeClr val="tx1"/>
                        </a:solidFill>
                        <a:latin typeface="宋体" panose="02010600030101010101" pitchFamily="2" charset="-122"/>
                        <a:ea typeface="宋体" panose="02010600030101010101" pitchFamily="2" charset="-122"/>
                      </a:endParaRPr>
                    </a:p>
                  </a:txBody>
                  <a:tcPr>
                    <a:gradFill>
                      <a:gsLst>
                        <a:gs pos="50000">
                          <a:srgbClr val="FFFF00"/>
                        </a:gs>
                        <a:gs pos="0">
                          <a:srgbClr val="FF0000"/>
                        </a:gs>
                        <a:gs pos="100000">
                          <a:srgbClr val="FF0000"/>
                        </a:gs>
                      </a:gsLst>
                      <a:lin ang="5400000" scaled="0"/>
                    </a:gradFill>
                  </a:tcPr>
                </a:tc>
                <a:tc>
                  <a:txBody>
                    <a:bodyPr/>
                    <a:p>
                      <a:pPr>
                        <a:buNone/>
                      </a:pPr>
                      <a:r>
                        <a:rPr lang="zh-CN" altLang="en-US" sz="1800" b="0">
                          <a:solidFill>
                            <a:schemeClr val="tx1"/>
                          </a:solidFill>
                          <a:latin typeface="宋体" panose="02010600030101010101" pitchFamily="2" charset="-122"/>
                          <a:ea typeface="宋体" panose="02010600030101010101" pitchFamily="2" charset="-122"/>
                          <a:sym typeface="+mn-ea"/>
                        </a:rPr>
                        <a:t>1年生(</a:t>
                      </a:r>
                      <a:r>
                        <a:rPr lang="en-US" altLang="zh-CN" sz="1800" b="0">
                          <a:solidFill>
                            <a:schemeClr val="tx1"/>
                          </a:solidFill>
                          <a:latin typeface="宋体" panose="02010600030101010101" pitchFamily="2" charset="-122"/>
                          <a:ea typeface="宋体" panose="02010600030101010101" pitchFamily="2" charset="-122"/>
                          <a:sym typeface="+mn-ea"/>
                        </a:rPr>
                        <a:t>kg</a:t>
                      </a:r>
                      <a:r>
                        <a:rPr lang="zh-CN" altLang="en-US" sz="1800" b="0">
                          <a:solidFill>
                            <a:schemeClr val="tx1"/>
                          </a:solidFill>
                          <a:latin typeface="宋体" panose="02010600030101010101" pitchFamily="2" charset="-122"/>
                          <a:ea typeface="宋体" panose="02010600030101010101" pitchFamily="2" charset="-122"/>
                          <a:sym typeface="+mn-ea"/>
                        </a:rPr>
                        <a:t>)</a:t>
                      </a:r>
                      <a:endParaRPr lang="zh-CN" altLang="en-US" sz="1800" b="0">
                        <a:solidFill>
                          <a:schemeClr val="tx1"/>
                        </a:solidFill>
                        <a:latin typeface="宋体" panose="02010600030101010101" pitchFamily="2" charset="-122"/>
                        <a:ea typeface="宋体" panose="02010600030101010101" pitchFamily="2" charset="-122"/>
                        <a:sym typeface="+mn-ea"/>
                      </a:endParaRPr>
                    </a:p>
                  </a:txBody>
                  <a:tcPr anchor="ctr" anchorCtr="0">
                    <a:gradFill>
                      <a:gsLst>
                        <a:gs pos="50000">
                          <a:srgbClr val="FF0000"/>
                        </a:gs>
                        <a:gs pos="0">
                          <a:srgbClr val="FBFB11"/>
                        </a:gs>
                        <a:gs pos="100000">
                          <a:srgbClr val="838309"/>
                        </a:gs>
                      </a:gsLst>
                      <a:lin ang="5400000" scaled="0"/>
                    </a:gradFill>
                  </a:tcPr>
                </a:tc>
                <a:tc>
                  <a:txBody>
                    <a:bodyPr/>
                    <a:p>
                      <a:pPr>
                        <a:buNone/>
                      </a:pPr>
                      <a:r>
                        <a:rPr lang="zh-CN" altLang="en-US" sz="1800" b="0">
                          <a:solidFill>
                            <a:schemeClr val="tx1"/>
                          </a:solidFill>
                          <a:latin typeface="宋体" panose="02010600030101010101" pitchFamily="2" charset="-122"/>
                          <a:ea typeface="宋体" panose="02010600030101010101" pitchFamily="2" charset="-122"/>
                          <a:sym typeface="+mn-ea"/>
                        </a:rPr>
                        <a:t>10年生(</a:t>
                      </a:r>
                      <a:r>
                        <a:rPr lang="en-US" altLang="zh-CN" sz="1800" b="0">
                          <a:solidFill>
                            <a:schemeClr val="tx1"/>
                          </a:solidFill>
                          <a:latin typeface="宋体" panose="02010600030101010101" pitchFamily="2" charset="-122"/>
                          <a:ea typeface="宋体" panose="02010600030101010101" pitchFamily="2" charset="-122"/>
                          <a:sym typeface="+mn-ea"/>
                        </a:rPr>
                        <a:t>kg</a:t>
                      </a:r>
                      <a:r>
                        <a:rPr lang="zh-CN" altLang="en-US" sz="1800" b="0">
                          <a:solidFill>
                            <a:schemeClr val="tx1"/>
                          </a:solidFill>
                          <a:latin typeface="宋体" panose="02010600030101010101" pitchFamily="2" charset="-122"/>
                          <a:ea typeface="宋体" panose="02010600030101010101" pitchFamily="2" charset="-122"/>
                          <a:sym typeface="+mn-ea"/>
                        </a:rPr>
                        <a:t>) </a:t>
                      </a:r>
                      <a:endParaRPr lang="zh-CN" altLang="en-US" sz="1800" b="0">
                        <a:solidFill>
                          <a:schemeClr val="tx1"/>
                        </a:solidFill>
                        <a:latin typeface="宋体" panose="02010600030101010101" pitchFamily="2" charset="-122"/>
                        <a:ea typeface="宋体" panose="02010600030101010101" pitchFamily="2" charset="-122"/>
                        <a:sym typeface="+mn-ea"/>
                      </a:endParaRPr>
                    </a:p>
                  </a:txBody>
                  <a:tcPr anchor="ctr" anchorCtr="0">
                    <a:gradFill>
                      <a:gsLst>
                        <a:gs pos="50000">
                          <a:srgbClr val="FF0000"/>
                        </a:gs>
                        <a:gs pos="0">
                          <a:srgbClr val="FBFB11"/>
                        </a:gs>
                        <a:gs pos="100000">
                          <a:srgbClr val="838309"/>
                        </a:gs>
                      </a:gsLst>
                      <a:lin ang="5400000" scaled="0"/>
                    </a:gradFill>
                  </a:tcPr>
                </a:tc>
                <a:tc>
                  <a:txBody>
                    <a:bodyPr/>
                    <a:p>
                      <a:pPr>
                        <a:buNone/>
                      </a:pPr>
                      <a:r>
                        <a:rPr lang="zh-CN" altLang="en-US" sz="1800" b="0">
                          <a:solidFill>
                            <a:schemeClr val="tx1"/>
                          </a:solidFill>
                          <a:latin typeface="宋体" panose="02010600030101010101" pitchFamily="2" charset="-122"/>
                          <a:ea typeface="宋体" panose="02010600030101010101" pitchFamily="2" charset="-122"/>
                          <a:sym typeface="+mn-ea"/>
                        </a:rPr>
                        <a:t>5年生(</a:t>
                      </a:r>
                      <a:r>
                        <a:rPr lang="en-US" altLang="zh-CN" sz="1800" b="0">
                          <a:solidFill>
                            <a:schemeClr val="tx1"/>
                          </a:solidFill>
                          <a:latin typeface="宋体" panose="02010600030101010101" pitchFamily="2" charset="-122"/>
                          <a:ea typeface="宋体" panose="02010600030101010101" pitchFamily="2" charset="-122"/>
                          <a:sym typeface="+mn-ea"/>
                        </a:rPr>
                        <a:t>kg</a:t>
                      </a:r>
                      <a:r>
                        <a:rPr lang="zh-CN" altLang="en-US" sz="1800" b="0">
                          <a:solidFill>
                            <a:schemeClr val="tx1"/>
                          </a:solidFill>
                          <a:latin typeface="宋体" panose="02010600030101010101" pitchFamily="2" charset="-122"/>
                          <a:ea typeface="宋体" panose="02010600030101010101" pitchFamily="2" charset="-122"/>
                          <a:sym typeface="+mn-ea"/>
                        </a:rPr>
                        <a:t>) </a:t>
                      </a:r>
                      <a:endParaRPr lang="zh-CN" altLang="en-US" sz="1800" b="0">
                        <a:solidFill>
                          <a:schemeClr val="tx1"/>
                        </a:solidFill>
                        <a:latin typeface="宋体" panose="02010600030101010101" pitchFamily="2" charset="-122"/>
                        <a:ea typeface="宋体" panose="02010600030101010101" pitchFamily="2" charset="-122"/>
                        <a:sym typeface="+mn-ea"/>
                      </a:endParaRPr>
                    </a:p>
                  </a:txBody>
                  <a:tcPr anchor="ctr" anchorCtr="0">
                    <a:gradFill>
                      <a:gsLst>
                        <a:gs pos="50000">
                          <a:srgbClr val="FF0000"/>
                        </a:gs>
                        <a:gs pos="0">
                          <a:srgbClr val="FBFB11"/>
                        </a:gs>
                        <a:gs pos="100000">
                          <a:srgbClr val="838309"/>
                        </a:gs>
                      </a:gsLst>
                      <a:lin ang="5400000" scaled="0"/>
                    </a:gradFill>
                  </a:tcPr>
                </a:tc>
                <a:tc>
                  <a:txBody>
                    <a:bodyPr/>
                    <a:p>
                      <a:pPr>
                        <a:buNone/>
                      </a:pPr>
                      <a:r>
                        <a:rPr lang="zh-CN" altLang="en-US" sz="1800" b="0">
                          <a:solidFill>
                            <a:schemeClr val="tx1"/>
                          </a:solidFill>
                          <a:latin typeface="宋体" panose="02010600030101010101" pitchFamily="2" charset="-122"/>
                          <a:ea typeface="宋体" panose="02010600030101010101" pitchFamily="2" charset="-122"/>
                          <a:sym typeface="+mn-ea"/>
                        </a:rPr>
                        <a:t>15年生(</a:t>
                      </a:r>
                      <a:r>
                        <a:rPr lang="en-US" altLang="zh-CN" sz="1800" b="0">
                          <a:solidFill>
                            <a:schemeClr val="tx1"/>
                          </a:solidFill>
                          <a:latin typeface="宋体" panose="02010600030101010101" pitchFamily="2" charset="-122"/>
                          <a:ea typeface="宋体" panose="02010600030101010101" pitchFamily="2" charset="-122"/>
                          <a:sym typeface="+mn-ea"/>
                        </a:rPr>
                        <a:t>kg</a:t>
                      </a:r>
                      <a:r>
                        <a:rPr lang="zh-CN" altLang="en-US" sz="1800" b="0">
                          <a:solidFill>
                            <a:schemeClr val="tx1"/>
                          </a:solidFill>
                          <a:latin typeface="宋体" panose="02010600030101010101" pitchFamily="2" charset="-122"/>
                          <a:ea typeface="宋体" panose="02010600030101010101" pitchFamily="2" charset="-122"/>
                          <a:sym typeface="+mn-ea"/>
                        </a:rPr>
                        <a:t>) </a:t>
                      </a:r>
                      <a:endParaRPr lang="zh-CN" altLang="en-US" sz="1800" b="0">
                        <a:solidFill>
                          <a:schemeClr val="tx1"/>
                        </a:solidFill>
                        <a:latin typeface="宋体" panose="02010600030101010101" pitchFamily="2" charset="-122"/>
                        <a:ea typeface="宋体" panose="02010600030101010101" pitchFamily="2" charset="-122"/>
                        <a:sym typeface="+mn-ea"/>
                      </a:endParaRPr>
                    </a:p>
                  </a:txBody>
                  <a:tcPr anchor="ctr" anchorCtr="0">
                    <a:gradFill>
                      <a:gsLst>
                        <a:gs pos="50000">
                          <a:srgbClr val="FF0000"/>
                        </a:gs>
                        <a:gs pos="0">
                          <a:srgbClr val="FBFB11"/>
                        </a:gs>
                        <a:gs pos="100000">
                          <a:srgbClr val="838309"/>
                        </a:gs>
                      </a:gsLst>
                      <a:lin ang="5400000" scaled="0"/>
                    </a:gradFill>
                  </a:tcPr>
                </a:tc>
                <a:tc>
                  <a:txBody>
                    <a:bodyPr/>
                    <a:p>
                      <a:pPr>
                        <a:buNone/>
                      </a:pPr>
                      <a:endParaRPr lang="zh-CN" altLang="en-US" sz="1800" b="0">
                        <a:solidFill>
                          <a:schemeClr val="tx1"/>
                        </a:solidFill>
                        <a:latin typeface="宋体" panose="02010600030101010101" pitchFamily="2" charset="-122"/>
                        <a:ea typeface="宋体" panose="02010600030101010101" pitchFamily="2" charset="-122"/>
                        <a:sym typeface="+mn-ea"/>
                      </a:endParaRPr>
                    </a:p>
                    <a:p>
                      <a:pPr>
                        <a:buNone/>
                      </a:pPr>
                      <a:r>
                        <a:rPr lang="zh-CN" altLang="en-US" sz="1800" b="0">
                          <a:solidFill>
                            <a:schemeClr val="tx1"/>
                          </a:solidFill>
                          <a:latin typeface="宋体" panose="02010600030101010101" pitchFamily="2" charset="-122"/>
                          <a:ea typeface="宋体" panose="02010600030101010101" pitchFamily="2" charset="-122"/>
                          <a:sym typeface="+mn-ea"/>
                        </a:rPr>
                        <a:t>20年生(</a:t>
                      </a:r>
                      <a:r>
                        <a:rPr lang="en-US" altLang="zh-CN" sz="1800" b="0">
                          <a:solidFill>
                            <a:schemeClr val="tx1"/>
                          </a:solidFill>
                          <a:latin typeface="宋体" panose="02010600030101010101" pitchFamily="2" charset="-122"/>
                          <a:ea typeface="宋体" panose="02010600030101010101" pitchFamily="2" charset="-122"/>
                          <a:sym typeface="+mn-ea"/>
                        </a:rPr>
                        <a:t>kg</a:t>
                      </a:r>
                      <a:r>
                        <a:rPr lang="zh-CN" altLang="en-US" sz="1800" b="0">
                          <a:solidFill>
                            <a:schemeClr val="tx1"/>
                          </a:solidFill>
                          <a:latin typeface="宋体" panose="02010600030101010101" pitchFamily="2" charset="-122"/>
                          <a:ea typeface="宋体" panose="02010600030101010101" pitchFamily="2" charset="-122"/>
                          <a:sym typeface="+mn-ea"/>
                        </a:rPr>
                        <a:t>)</a:t>
                      </a:r>
                      <a:endParaRPr lang="zh-CN" altLang="en-US" sz="1800" b="0">
                        <a:solidFill>
                          <a:schemeClr val="tx1"/>
                        </a:solidFill>
                        <a:latin typeface="宋体" panose="02010600030101010101" pitchFamily="2" charset="-122"/>
                        <a:ea typeface="宋体" panose="02010600030101010101" pitchFamily="2" charset="-122"/>
                        <a:sym typeface="+mn-ea"/>
                      </a:endParaRPr>
                    </a:p>
                    <a:p>
                      <a:pPr>
                        <a:buNone/>
                      </a:pPr>
                      <a:endParaRPr lang="zh-CN" altLang="en-US" sz="1800" b="0">
                        <a:solidFill>
                          <a:schemeClr val="tx1"/>
                        </a:solidFill>
                        <a:latin typeface="宋体" panose="02010600030101010101" pitchFamily="2" charset="-122"/>
                        <a:ea typeface="宋体" panose="02010600030101010101" pitchFamily="2" charset="-122"/>
                        <a:sym typeface="+mn-ea"/>
                      </a:endParaRPr>
                    </a:p>
                  </a:txBody>
                  <a:tcPr anchor="ctr" anchorCtr="0">
                    <a:gradFill>
                      <a:gsLst>
                        <a:gs pos="50000">
                          <a:srgbClr val="FF0000"/>
                        </a:gs>
                        <a:gs pos="0">
                          <a:srgbClr val="FBFB11"/>
                        </a:gs>
                        <a:gs pos="100000">
                          <a:srgbClr val="838309"/>
                        </a:gs>
                      </a:gsLst>
                      <a:lin ang="5400000" scaled="0"/>
                    </a:gradFill>
                  </a:tcPr>
                </a:tc>
              </a:tr>
              <a:tr h="578485">
                <a:tc>
                  <a:txBody>
                    <a:bodyPr/>
                    <a:p>
                      <a:pPr>
                        <a:buNone/>
                      </a:pPr>
                      <a:r>
                        <a:rPr lang="en-US" altLang="zh-CN"/>
                        <a:t>      N</a:t>
                      </a:r>
                      <a:endParaRPr lang="en-US" altLang="zh-CN"/>
                    </a:p>
                  </a:txBody>
                  <a:tcPr anchor="ctr" anchorCtr="0">
                    <a:gradFill>
                      <a:gsLst>
                        <a:gs pos="50000">
                          <a:srgbClr val="FFFF00"/>
                        </a:gs>
                        <a:gs pos="0">
                          <a:srgbClr val="FF0000"/>
                        </a:gs>
                        <a:gs pos="100000">
                          <a:srgbClr val="FF0000"/>
                        </a:gs>
                      </a:gsLst>
                      <a:lin ang="5400000" scaled="0"/>
                    </a:gradFill>
                  </a:tcPr>
                </a:tc>
                <a:tc>
                  <a:txBody>
                    <a:bodyPr/>
                    <a:p>
                      <a:pPr>
                        <a:buNone/>
                      </a:pPr>
                      <a:r>
                        <a:rPr lang="en-US" altLang="zh-CN" sz="1800">
                          <a:sym typeface="+mn-ea"/>
                        </a:rPr>
                        <a:t>    </a:t>
                      </a:r>
                      <a:r>
                        <a:rPr lang="zh-CN" altLang="en-US" sz="1800">
                          <a:sym typeface="+mn-ea"/>
                        </a:rPr>
                        <a:t>1.88</a:t>
                      </a:r>
                      <a:endParaRPr lang="zh-CN" altLang="en-US" sz="1800">
                        <a:sym typeface="+mn-ea"/>
                      </a:endParaRPr>
                    </a:p>
                  </a:txBody>
                  <a:tcPr anchor="ctr" anchorCtr="0">
                    <a:gradFill>
                      <a:gsLst>
                        <a:gs pos="50000">
                          <a:srgbClr val="FFFF00"/>
                        </a:gs>
                        <a:gs pos="0">
                          <a:srgbClr val="FF0000"/>
                        </a:gs>
                        <a:gs pos="100000">
                          <a:srgbClr val="FF0000"/>
                        </a:gs>
                      </a:gsLst>
                      <a:lin ang="5400000" scaled="0"/>
                    </a:gradFill>
                  </a:tcPr>
                </a:tc>
                <a:tc>
                  <a:txBody>
                    <a:bodyPr/>
                    <a:p>
                      <a:pPr>
                        <a:buNone/>
                      </a:pPr>
                      <a:r>
                        <a:rPr lang="en-US" altLang="zh-CN" sz="1800">
                          <a:sym typeface="+mn-ea"/>
                        </a:rPr>
                        <a:t>    </a:t>
                      </a:r>
                      <a:r>
                        <a:rPr lang="zh-CN" altLang="en-US" sz="1800">
                          <a:sym typeface="+mn-ea"/>
                        </a:rPr>
                        <a:t>3.76</a:t>
                      </a:r>
                      <a:endParaRPr lang="zh-CN" altLang="en-US" sz="1800">
                        <a:sym typeface="+mn-ea"/>
                      </a:endParaRPr>
                    </a:p>
                  </a:txBody>
                  <a:tcPr anchor="ctr" anchorCtr="0">
                    <a:gradFill>
                      <a:gsLst>
                        <a:gs pos="50000">
                          <a:srgbClr val="FFFF00"/>
                        </a:gs>
                        <a:gs pos="0">
                          <a:srgbClr val="FF0000"/>
                        </a:gs>
                        <a:gs pos="100000">
                          <a:srgbClr val="FF0000"/>
                        </a:gs>
                      </a:gsLst>
                      <a:lin ang="5400000" scaled="0"/>
                    </a:gradFill>
                  </a:tcPr>
                </a:tc>
                <a:tc>
                  <a:txBody>
                    <a:bodyPr/>
                    <a:p>
                      <a:pPr>
                        <a:buNone/>
                      </a:pPr>
                      <a:r>
                        <a:rPr lang="en-US" altLang="zh-CN" sz="1800">
                          <a:sym typeface="+mn-ea"/>
                        </a:rPr>
                        <a:t>    </a:t>
                      </a:r>
                      <a:r>
                        <a:rPr lang="zh-CN" altLang="en-US" sz="1800">
                          <a:sym typeface="+mn-ea"/>
                        </a:rPr>
                        <a:t>7.52</a:t>
                      </a:r>
                      <a:endParaRPr lang="zh-CN" altLang="en-US" sz="1800">
                        <a:sym typeface="+mn-ea"/>
                      </a:endParaRPr>
                    </a:p>
                  </a:txBody>
                  <a:tcPr anchor="ctr" anchorCtr="0">
                    <a:gradFill>
                      <a:gsLst>
                        <a:gs pos="50000">
                          <a:srgbClr val="FFFF00"/>
                        </a:gs>
                        <a:gs pos="0">
                          <a:srgbClr val="FF0000"/>
                        </a:gs>
                        <a:gs pos="100000">
                          <a:srgbClr val="FF0000"/>
                        </a:gs>
                      </a:gsLst>
                      <a:lin ang="5400000" scaled="0"/>
                    </a:gradFill>
                  </a:tcPr>
                </a:tc>
                <a:tc>
                  <a:txBody>
                    <a:bodyPr/>
                    <a:p>
                      <a:pPr>
                        <a:buNone/>
                      </a:pPr>
                      <a:r>
                        <a:rPr lang="en-US" altLang="zh-CN" sz="1800">
                          <a:sym typeface="+mn-ea"/>
                        </a:rPr>
                        <a:t>    </a:t>
                      </a:r>
                      <a:r>
                        <a:rPr lang="zh-CN" altLang="en-US" sz="1800">
                          <a:sym typeface="+mn-ea"/>
                        </a:rPr>
                        <a:t>9.40</a:t>
                      </a:r>
                      <a:endParaRPr lang="zh-CN" altLang="en-US" sz="1800">
                        <a:sym typeface="+mn-ea"/>
                      </a:endParaRPr>
                    </a:p>
                  </a:txBody>
                  <a:tcPr anchor="ctr" anchorCtr="0">
                    <a:gradFill>
                      <a:gsLst>
                        <a:gs pos="50000">
                          <a:srgbClr val="FFFF00"/>
                        </a:gs>
                        <a:gs pos="0">
                          <a:srgbClr val="FF0000"/>
                        </a:gs>
                        <a:gs pos="100000">
                          <a:srgbClr val="FF0000"/>
                        </a:gs>
                      </a:gsLst>
                      <a:lin ang="5400000" scaled="0"/>
                    </a:gradFill>
                  </a:tcPr>
                </a:tc>
                <a:tc>
                  <a:txBody>
                    <a:bodyPr/>
                    <a:p>
                      <a:pPr>
                        <a:buNone/>
                      </a:pPr>
                      <a:endParaRPr lang="zh-CN" altLang="en-US" sz="1800">
                        <a:sym typeface="+mn-ea"/>
                      </a:endParaRPr>
                    </a:p>
                    <a:p>
                      <a:pPr>
                        <a:buNone/>
                      </a:pPr>
                      <a:r>
                        <a:rPr lang="zh-CN" altLang="en-US" sz="1800">
                          <a:sym typeface="+mn-ea"/>
                        </a:rPr>
                        <a:t>11.13</a:t>
                      </a:r>
                      <a:endParaRPr lang="zh-CN" altLang="en-US" sz="1800">
                        <a:sym typeface="+mn-ea"/>
                      </a:endParaRPr>
                    </a:p>
                    <a:p>
                      <a:pPr>
                        <a:buNone/>
                      </a:pPr>
                      <a:endParaRPr lang="zh-CN" altLang="en-US" sz="1800">
                        <a:sym typeface="+mn-ea"/>
                      </a:endParaRPr>
                    </a:p>
                  </a:txBody>
                  <a:tcPr anchor="ctr" anchorCtr="1">
                    <a:gradFill>
                      <a:gsLst>
                        <a:gs pos="50000">
                          <a:srgbClr val="FFFF00"/>
                        </a:gs>
                        <a:gs pos="0">
                          <a:srgbClr val="FF0000"/>
                        </a:gs>
                        <a:gs pos="100000">
                          <a:srgbClr val="FF0000"/>
                        </a:gs>
                      </a:gsLst>
                      <a:lin ang="5400000" scaled="0"/>
                    </a:gradFill>
                  </a:tcPr>
                </a:tc>
              </a:tr>
              <a:tr h="673100">
                <a:tc>
                  <a:txBody>
                    <a:bodyPr/>
                    <a:p>
                      <a:pPr>
                        <a:buNone/>
                      </a:pPr>
                      <a:r>
                        <a:rPr lang="en-US" altLang="zh-CN"/>
                        <a:t>P</a:t>
                      </a:r>
                      <a:endParaRPr lang="en-US" altLang="zh-CN"/>
                    </a:p>
                  </a:txBody>
                  <a:tcPr anchor="ctr" anchorCtr="1">
                    <a:gradFill>
                      <a:gsLst>
                        <a:gs pos="50000">
                          <a:srgbClr val="FFFF00"/>
                        </a:gs>
                        <a:gs pos="0">
                          <a:srgbClr val="FF0000"/>
                        </a:gs>
                        <a:gs pos="100000">
                          <a:srgbClr val="FF0000"/>
                        </a:gs>
                      </a:gsLst>
                      <a:lin ang="5400000" scaled="0"/>
                    </a:gradFill>
                  </a:tcPr>
                </a:tc>
                <a:tc>
                  <a:txBody>
                    <a:bodyPr/>
                    <a:p>
                      <a:pPr>
                        <a:buNone/>
                      </a:pPr>
                      <a:r>
                        <a:rPr lang="zh-CN" altLang="en-US" sz="1800">
                          <a:sym typeface="+mn-ea"/>
                        </a:rPr>
                        <a:t>1.33</a:t>
                      </a:r>
                      <a:endParaRPr lang="zh-CN" altLang="en-US" sz="1800">
                        <a:sym typeface="+mn-ea"/>
                      </a:endParaRPr>
                    </a:p>
                  </a:txBody>
                  <a:tcPr anchor="ctr" anchorCtr="1">
                    <a:gradFill>
                      <a:gsLst>
                        <a:gs pos="50000">
                          <a:srgbClr val="FFFF00"/>
                        </a:gs>
                        <a:gs pos="0">
                          <a:srgbClr val="FF0000"/>
                        </a:gs>
                        <a:gs pos="100000">
                          <a:srgbClr val="FF0000"/>
                        </a:gs>
                      </a:gsLst>
                      <a:lin ang="5400000" scaled="0"/>
                    </a:gradFill>
                  </a:tcPr>
                </a:tc>
                <a:tc>
                  <a:txBody>
                    <a:bodyPr/>
                    <a:p>
                      <a:pPr>
                        <a:buNone/>
                      </a:pPr>
                      <a:r>
                        <a:rPr lang="zh-CN" altLang="en-US" sz="1800">
                          <a:sym typeface="+mn-ea"/>
                        </a:rPr>
                        <a:t>2.26</a:t>
                      </a:r>
                      <a:endParaRPr lang="zh-CN" altLang="en-US" sz="1800">
                        <a:sym typeface="+mn-ea"/>
                      </a:endParaRPr>
                    </a:p>
                  </a:txBody>
                  <a:tcPr anchor="ctr" anchorCtr="1">
                    <a:gradFill>
                      <a:gsLst>
                        <a:gs pos="50000">
                          <a:srgbClr val="FFFF00"/>
                        </a:gs>
                        <a:gs pos="0">
                          <a:srgbClr val="FF0000"/>
                        </a:gs>
                        <a:gs pos="100000">
                          <a:srgbClr val="FF0000"/>
                        </a:gs>
                      </a:gsLst>
                      <a:lin ang="5400000" scaled="0"/>
                    </a:gradFill>
                  </a:tcPr>
                </a:tc>
                <a:tc>
                  <a:txBody>
                    <a:bodyPr/>
                    <a:p>
                      <a:pPr>
                        <a:buNone/>
                      </a:pPr>
                      <a:r>
                        <a:rPr lang="zh-CN" altLang="en-US" sz="1800">
                          <a:sym typeface="+mn-ea"/>
                        </a:rPr>
                        <a:t>4.51</a:t>
                      </a:r>
                      <a:endParaRPr lang="zh-CN" altLang="en-US" sz="1800">
                        <a:sym typeface="+mn-ea"/>
                      </a:endParaRPr>
                    </a:p>
                  </a:txBody>
                  <a:tcPr anchor="ctr" anchorCtr="1">
                    <a:gradFill>
                      <a:gsLst>
                        <a:gs pos="50000">
                          <a:srgbClr val="FFFF00"/>
                        </a:gs>
                        <a:gs pos="0">
                          <a:srgbClr val="FF0000"/>
                        </a:gs>
                        <a:gs pos="100000">
                          <a:srgbClr val="FF0000"/>
                        </a:gs>
                      </a:gsLst>
                      <a:lin ang="5400000" scaled="0"/>
                    </a:gradFill>
                  </a:tcPr>
                </a:tc>
                <a:tc>
                  <a:txBody>
                    <a:bodyPr/>
                    <a:p>
                      <a:pPr>
                        <a:buNone/>
                      </a:pPr>
                      <a:r>
                        <a:rPr lang="zh-CN" altLang="en-US" sz="1800">
                          <a:sym typeface="+mn-ea"/>
                        </a:rPr>
                        <a:t>3.76 </a:t>
                      </a:r>
                      <a:endParaRPr lang="zh-CN" altLang="en-US" sz="1800">
                        <a:sym typeface="+mn-ea"/>
                      </a:endParaRPr>
                    </a:p>
                  </a:txBody>
                  <a:tcPr anchor="ctr" anchorCtr="1">
                    <a:gradFill>
                      <a:gsLst>
                        <a:gs pos="50000">
                          <a:srgbClr val="FFFF00"/>
                        </a:gs>
                        <a:gs pos="0">
                          <a:srgbClr val="FF0000"/>
                        </a:gs>
                        <a:gs pos="100000">
                          <a:srgbClr val="FF0000"/>
                        </a:gs>
                      </a:gsLst>
                      <a:lin ang="5400000" scaled="0"/>
                    </a:gradFill>
                  </a:tcPr>
                </a:tc>
                <a:tc>
                  <a:txBody>
                    <a:bodyPr/>
                    <a:p>
                      <a:pPr>
                        <a:buNone/>
                      </a:pPr>
                      <a:r>
                        <a:rPr lang="zh-CN" altLang="en-US" sz="1800">
                          <a:sym typeface="+mn-ea"/>
                        </a:rPr>
                        <a:t> 6.77</a:t>
                      </a:r>
                      <a:endParaRPr lang="zh-CN" altLang="en-US" sz="1800">
                        <a:sym typeface="+mn-ea"/>
                      </a:endParaRPr>
                    </a:p>
                  </a:txBody>
                  <a:tcPr anchor="ctr" anchorCtr="1">
                    <a:gradFill>
                      <a:gsLst>
                        <a:gs pos="50000">
                          <a:srgbClr val="FFFF00"/>
                        </a:gs>
                        <a:gs pos="0">
                          <a:srgbClr val="FF0000"/>
                        </a:gs>
                        <a:gs pos="100000">
                          <a:srgbClr val="FF0000"/>
                        </a:gs>
                      </a:gsLst>
                      <a:lin ang="5400000" scaled="0"/>
                    </a:gradFill>
                  </a:tcPr>
                </a:tc>
              </a:tr>
              <a:tr h="619760">
                <a:tc>
                  <a:txBody>
                    <a:bodyPr/>
                    <a:p>
                      <a:pPr>
                        <a:buNone/>
                      </a:pPr>
                      <a:r>
                        <a:rPr lang="en-US" altLang="zh-CN"/>
                        <a:t>K</a:t>
                      </a:r>
                      <a:endParaRPr lang="en-US" altLang="zh-CN"/>
                    </a:p>
                  </a:txBody>
                  <a:tcPr anchor="ctr" anchorCtr="1">
                    <a:gradFill>
                      <a:gsLst>
                        <a:gs pos="50000">
                          <a:srgbClr val="FFFF00"/>
                        </a:gs>
                        <a:gs pos="0">
                          <a:srgbClr val="FF0000"/>
                        </a:gs>
                        <a:gs pos="100000">
                          <a:srgbClr val="FF0000"/>
                        </a:gs>
                      </a:gsLst>
                      <a:lin ang="5400000" scaled="0"/>
                    </a:gradFill>
                  </a:tcPr>
                </a:tc>
                <a:tc>
                  <a:txBody>
                    <a:bodyPr/>
                    <a:p>
                      <a:pPr>
                        <a:buNone/>
                      </a:pPr>
                      <a:r>
                        <a:rPr lang="zh-CN" altLang="en-US" sz="1800">
                          <a:sym typeface="+mn-ea"/>
                        </a:rPr>
                        <a:t>1.50 </a:t>
                      </a:r>
                      <a:endParaRPr lang="zh-CN" altLang="en-US" sz="1800">
                        <a:sym typeface="+mn-ea"/>
                      </a:endParaRPr>
                    </a:p>
                  </a:txBody>
                  <a:tcPr anchor="ctr" anchorCtr="1">
                    <a:gradFill>
                      <a:gsLst>
                        <a:gs pos="50000">
                          <a:srgbClr val="FFFF00"/>
                        </a:gs>
                        <a:gs pos="0">
                          <a:srgbClr val="FF0000"/>
                        </a:gs>
                        <a:gs pos="100000">
                          <a:srgbClr val="FF0000"/>
                        </a:gs>
                      </a:gsLst>
                      <a:lin ang="5400000" scaled="0"/>
                    </a:gradFill>
                  </a:tcPr>
                </a:tc>
                <a:tc>
                  <a:txBody>
                    <a:bodyPr/>
                    <a:p>
                      <a:pPr>
                        <a:buNone/>
                      </a:pPr>
                      <a:r>
                        <a:rPr lang="zh-CN" altLang="en-US" sz="1800">
                          <a:sym typeface="+mn-ea"/>
                        </a:rPr>
                        <a:t>3.01</a:t>
                      </a:r>
                      <a:endParaRPr lang="zh-CN" altLang="en-US" sz="1800">
                        <a:sym typeface="+mn-ea"/>
                      </a:endParaRPr>
                    </a:p>
                  </a:txBody>
                  <a:tcPr anchor="ctr" anchorCtr="1">
                    <a:gradFill>
                      <a:gsLst>
                        <a:gs pos="50000">
                          <a:srgbClr val="FFFF00"/>
                        </a:gs>
                        <a:gs pos="0">
                          <a:srgbClr val="FF0000"/>
                        </a:gs>
                        <a:gs pos="100000">
                          <a:srgbClr val="FF0000"/>
                        </a:gs>
                      </a:gsLst>
                      <a:lin ang="5400000" scaled="0"/>
                    </a:gradFill>
                  </a:tcPr>
                </a:tc>
                <a:tc>
                  <a:txBody>
                    <a:bodyPr/>
                    <a:p>
                      <a:pPr>
                        <a:buNone/>
                      </a:pPr>
                      <a:r>
                        <a:rPr lang="zh-CN" altLang="en-US" sz="1800">
                          <a:sym typeface="+mn-ea"/>
                        </a:rPr>
                        <a:t>6.01</a:t>
                      </a:r>
                      <a:endParaRPr lang="zh-CN" altLang="en-US" sz="1800">
                        <a:sym typeface="+mn-ea"/>
                      </a:endParaRPr>
                    </a:p>
                  </a:txBody>
                  <a:tcPr anchor="ctr" anchorCtr="1">
                    <a:gradFill>
                      <a:gsLst>
                        <a:gs pos="50000">
                          <a:srgbClr val="FFFF00"/>
                        </a:gs>
                        <a:gs pos="0">
                          <a:srgbClr val="FF0000"/>
                        </a:gs>
                        <a:gs pos="100000">
                          <a:srgbClr val="FF0000"/>
                        </a:gs>
                      </a:gsLst>
                      <a:lin ang="5400000" scaled="0"/>
                    </a:gradFill>
                  </a:tcPr>
                </a:tc>
                <a:tc>
                  <a:txBody>
                    <a:bodyPr/>
                    <a:p>
                      <a:pPr>
                        <a:buNone/>
                      </a:pPr>
                      <a:r>
                        <a:rPr lang="zh-CN" altLang="en-US" sz="1800">
                          <a:sym typeface="+mn-ea"/>
                        </a:rPr>
                        <a:t>7.52 </a:t>
                      </a:r>
                      <a:endParaRPr lang="zh-CN" altLang="en-US" sz="1800">
                        <a:sym typeface="+mn-ea"/>
                      </a:endParaRPr>
                    </a:p>
                  </a:txBody>
                  <a:tcPr anchor="ctr" anchorCtr="1">
                    <a:gradFill>
                      <a:gsLst>
                        <a:gs pos="50000">
                          <a:srgbClr val="FFFF00"/>
                        </a:gs>
                        <a:gs pos="0">
                          <a:srgbClr val="FF0000"/>
                        </a:gs>
                        <a:gs pos="100000">
                          <a:srgbClr val="FF0000"/>
                        </a:gs>
                      </a:gsLst>
                      <a:lin ang="5400000" scaled="0"/>
                    </a:gradFill>
                  </a:tcPr>
                </a:tc>
                <a:tc>
                  <a:txBody>
                    <a:bodyPr/>
                    <a:p>
                      <a:pPr>
                        <a:buNone/>
                      </a:pPr>
                      <a:r>
                        <a:rPr lang="zh-CN" altLang="en-US" sz="1800">
                          <a:sym typeface="+mn-ea"/>
                        </a:rPr>
                        <a:t>9.02</a:t>
                      </a:r>
                      <a:endParaRPr lang="zh-CN" altLang="en-US" sz="1800">
                        <a:sym typeface="+mn-ea"/>
                      </a:endParaRPr>
                    </a:p>
                  </a:txBody>
                  <a:tcPr anchor="ctr" anchorCtr="1">
                    <a:gradFill>
                      <a:gsLst>
                        <a:gs pos="50000">
                          <a:srgbClr val="FFFF00"/>
                        </a:gs>
                        <a:gs pos="0">
                          <a:srgbClr val="FF0000"/>
                        </a:gs>
                        <a:gs pos="100000">
                          <a:srgbClr val="FF0000"/>
                        </a:gs>
                      </a:gsLst>
                      <a:lin ang="5400000" scaled="0"/>
                    </a:gradFill>
                  </a:tcPr>
                </a:tc>
              </a:tr>
            </a:tbl>
          </a:graphicData>
        </a:graphic>
      </p:graphicFrame>
      <p:cxnSp>
        <p:nvCxnSpPr>
          <p:cNvPr id="4" name="直接连接符 3"/>
          <p:cNvCxnSpPr/>
          <p:nvPr/>
        </p:nvCxnSpPr>
        <p:spPr>
          <a:xfrm>
            <a:off x="926465" y="1887220"/>
            <a:ext cx="1207135" cy="192024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Line 4"/>
          <p:cNvSpPr/>
          <p:nvPr/>
        </p:nvSpPr>
        <p:spPr>
          <a:xfrm>
            <a:off x="381000" y="914400"/>
            <a:ext cx="6934200" cy="0"/>
          </a:xfrm>
          <a:prstGeom prst="line">
            <a:avLst/>
          </a:prstGeom>
          <a:ln w="57150" cap="flat" cmpd="sng">
            <a:pattFill prst="pct40">
              <a:fgClr>
                <a:schemeClr val="tx1"/>
              </a:fgClr>
              <a:bgClr>
                <a:srgbClr val="FFFFFF"/>
              </a:bgClr>
            </a:pattFill>
            <a:prstDash val="solid"/>
            <a:round/>
            <a:headEnd type="none" w="med" len="med"/>
            <a:tailEnd type="none" w="med" len="med"/>
          </a:ln>
        </p:spPr>
      </p:sp>
      <p:sp>
        <p:nvSpPr>
          <p:cNvPr id="11266" name="Rectangle 5"/>
          <p:cNvSpPr/>
          <p:nvPr/>
        </p:nvSpPr>
        <p:spPr>
          <a:xfrm>
            <a:off x="381000" y="381000"/>
            <a:ext cx="3748088" cy="469900"/>
          </a:xfrm>
          <a:prstGeom prst="rect">
            <a:avLst/>
          </a:prstGeom>
          <a:noFill/>
          <a:ln w="9525">
            <a:noFill/>
          </a:ln>
        </p:spPr>
        <p:txBody>
          <a:bodyPr anchor="ctr"/>
          <a:p>
            <a:pPr lvl="0" indent="0" algn="ctr"/>
            <a:endParaRPr lang="zh-CN" altLang="en-US" sz="3600" dirty="0">
              <a:latin typeface="Arial" panose="020B0604020202020204" pitchFamily="34" charset="0"/>
              <a:ea typeface="宋体" panose="02010600030101010101" pitchFamily="2" charset="-122"/>
            </a:endParaRPr>
          </a:p>
        </p:txBody>
      </p:sp>
      <p:sp>
        <p:nvSpPr>
          <p:cNvPr id="11267" name="文本框 1"/>
          <p:cNvSpPr txBox="1"/>
          <p:nvPr/>
        </p:nvSpPr>
        <p:spPr>
          <a:xfrm>
            <a:off x="749300" y="1181100"/>
            <a:ext cx="309563" cy="639763"/>
          </a:xfrm>
          <a:prstGeom prst="rect">
            <a:avLst/>
          </a:prstGeom>
          <a:noFill/>
          <a:ln w="9525">
            <a:noFill/>
          </a:ln>
        </p:spPr>
        <p:txBody>
          <a:bodyPr wrap="none" anchor="t">
            <a:spAutoFit/>
          </a:bodyPr>
          <a:p>
            <a:pPr lvl="0" indent="0"/>
            <a:endParaRPr lang="zh-CN" altLang="en-US">
              <a:latin typeface="Arial" panose="020B0604020202020204" pitchFamily="34" charset="0"/>
              <a:ea typeface="宋体" panose="02010600030101010101" pitchFamily="2" charset="-122"/>
            </a:endParaRPr>
          </a:p>
          <a:p>
            <a:pPr lvl="0" indent="0"/>
            <a:endParaRPr lang="zh-CN" altLang="en-US">
              <a:latin typeface="Arial" panose="020B0604020202020204" pitchFamily="34" charset="0"/>
              <a:ea typeface="宋体" panose="02010600030101010101" pitchFamily="2" charset="-122"/>
            </a:endParaRPr>
          </a:p>
        </p:txBody>
      </p:sp>
      <p:sp>
        <p:nvSpPr>
          <p:cNvPr id="2" name="文本框 1"/>
          <p:cNvSpPr txBox="1"/>
          <p:nvPr/>
        </p:nvSpPr>
        <p:spPr>
          <a:xfrm>
            <a:off x="2962275" y="357505"/>
            <a:ext cx="1612900" cy="518160"/>
          </a:xfrm>
          <a:prstGeom prst="rect">
            <a:avLst/>
          </a:prstGeom>
          <a:noFill/>
        </p:spPr>
        <p:txBody>
          <a:bodyPr wrap="none" rtlCol="0" anchor="t">
            <a:spAutoFit/>
          </a:bodyPr>
          <a:p>
            <a:pPr marL="0" indent="0" algn="l">
              <a:buNone/>
            </a:pPr>
            <a:r>
              <a:rPr lang="zh-CN" altLang="en-US" sz="2800" b="1">
                <a:sym typeface="+mn-ea"/>
              </a:rPr>
              <a:t>施肥方法</a:t>
            </a:r>
            <a:endParaRPr lang="zh-CN" altLang="en-US" sz="2800" b="1">
              <a:sym typeface="+mn-ea"/>
            </a:endParaRPr>
          </a:p>
        </p:txBody>
      </p:sp>
      <p:sp>
        <p:nvSpPr>
          <p:cNvPr id="3" name="文本框 2"/>
          <p:cNvSpPr txBox="1"/>
          <p:nvPr/>
        </p:nvSpPr>
        <p:spPr>
          <a:xfrm>
            <a:off x="381635" y="1290955"/>
            <a:ext cx="8182610" cy="4846320"/>
          </a:xfrm>
          <a:prstGeom prst="rect">
            <a:avLst/>
          </a:prstGeom>
          <a:noFill/>
        </p:spPr>
        <p:txBody>
          <a:bodyPr wrap="square" rtlCol="0" anchor="t">
            <a:spAutoFit/>
          </a:bodyPr>
          <a:p>
            <a:pPr lvl="0" indent="-342900" algn="l" eaLnBrk="1" hangingPunct="1">
              <a:lnSpc>
                <a:spcPct val="120000"/>
              </a:lnSpc>
              <a:spcBef>
                <a:spcPct val="30000"/>
              </a:spcBef>
              <a:buNone/>
            </a:pPr>
            <a:r>
              <a:rPr lang="zh-CN" altLang="en-US" sz="2000" b="1">
                <a:solidFill>
                  <a:schemeClr val="tx1"/>
                </a:solidFill>
              </a:rPr>
              <a:t>施肥方法</a:t>
            </a:r>
            <a:endParaRPr lang="zh-CN" altLang="en-US" sz="2000" b="1">
              <a:solidFill>
                <a:schemeClr val="tx1"/>
              </a:solidFill>
            </a:endParaRPr>
          </a:p>
          <a:p>
            <a:pPr lvl="0" indent="-342900" algn="l" eaLnBrk="1" hangingPunct="1">
              <a:lnSpc>
                <a:spcPct val="120000"/>
              </a:lnSpc>
              <a:spcBef>
                <a:spcPct val="30000"/>
              </a:spcBef>
              <a:buNone/>
            </a:pPr>
            <a:r>
              <a:rPr lang="zh-CN" altLang="en-US" sz="2000"/>
              <a:t>       1.土壤施肥 依根系发育伸展状况及肥料、土壤类型而异。</a:t>
            </a:r>
            <a:r>
              <a:rPr lang="zh-CN" altLang="en-US" sz="2000">
                <a:solidFill>
                  <a:srgbClr val="FF0000"/>
                </a:solidFill>
              </a:rPr>
              <a:t>有环状、放射状、全园施肥法。</a:t>
            </a:r>
            <a:endParaRPr lang="zh-CN" altLang="en-US" sz="2000">
              <a:solidFill>
                <a:srgbClr val="FF0000"/>
              </a:solidFill>
            </a:endParaRPr>
          </a:p>
          <a:p>
            <a:pPr lvl="0" indent="-342900" algn="l" eaLnBrk="1" hangingPunct="1">
              <a:lnSpc>
                <a:spcPct val="120000"/>
              </a:lnSpc>
              <a:spcBef>
                <a:spcPct val="30000"/>
              </a:spcBef>
              <a:buNone/>
            </a:pPr>
            <a:r>
              <a:rPr lang="zh-CN" altLang="en-US" sz="2000"/>
              <a:t>       2.</a:t>
            </a:r>
            <a:r>
              <a:rPr lang="zh-CN" altLang="en-US" sz="2000">
                <a:solidFill>
                  <a:srgbClr val="FF0000"/>
                </a:solidFill>
              </a:rPr>
              <a:t>根外追肥</a:t>
            </a:r>
            <a:endParaRPr lang="zh-CN" altLang="en-US" sz="2000">
              <a:solidFill>
                <a:srgbClr val="FF0000"/>
              </a:solidFill>
            </a:endParaRPr>
          </a:p>
          <a:p>
            <a:pPr lvl="0" indent="-342900" algn="l" eaLnBrk="1" hangingPunct="1">
              <a:lnSpc>
                <a:spcPct val="120000"/>
              </a:lnSpc>
              <a:spcBef>
                <a:spcPct val="30000"/>
              </a:spcBef>
              <a:buNone/>
            </a:pPr>
            <a:r>
              <a:rPr lang="zh-CN" altLang="en-US" sz="2000">
                <a:solidFill>
                  <a:srgbClr val="FF0000"/>
                </a:solidFill>
              </a:rPr>
              <a:t>      </a:t>
            </a:r>
            <a:r>
              <a:rPr lang="zh-CN" altLang="en-US" sz="2000"/>
              <a:t>根外追肥的</a:t>
            </a:r>
            <a:r>
              <a:rPr lang="zh-CN" altLang="en-US" sz="2000">
                <a:solidFill>
                  <a:srgbClr val="FF0000"/>
                </a:solidFill>
              </a:rPr>
              <a:t>时间、次数、浓度等依生育周期及树势而定</a:t>
            </a:r>
            <a:r>
              <a:rPr lang="zh-CN" altLang="en-US" sz="2000"/>
              <a:t>。</a:t>
            </a:r>
            <a:endParaRPr lang="zh-CN" altLang="en-US" sz="2000"/>
          </a:p>
          <a:p>
            <a:pPr lvl="0" indent="-342900" algn="l" eaLnBrk="1" hangingPunct="1">
              <a:lnSpc>
                <a:spcPct val="120000"/>
              </a:lnSpc>
              <a:spcBef>
                <a:spcPct val="30000"/>
              </a:spcBef>
              <a:buNone/>
            </a:pPr>
            <a:r>
              <a:rPr lang="zh-CN" altLang="en-US" sz="2000"/>
              <a:t>      通常在春梢生长、花前、花后可喷施2~3次。</a:t>
            </a:r>
            <a:endParaRPr lang="zh-CN" altLang="en-US" sz="2000"/>
          </a:p>
          <a:p>
            <a:pPr lvl="0" indent="-342900" algn="l" eaLnBrk="1" hangingPunct="1">
              <a:lnSpc>
                <a:spcPct val="120000"/>
              </a:lnSpc>
              <a:spcBef>
                <a:spcPct val="30000"/>
              </a:spcBef>
              <a:buNone/>
            </a:pPr>
            <a:r>
              <a:rPr lang="zh-CN" altLang="en-US" sz="2000"/>
              <a:t>      </a:t>
            </a:r>
            <a:r>
              <a:rPr lang="zh-CN" altLang="en-US" sz="2000">
                <a:solidFill>
                  <a:srgbClr val="FF0000"/>
                </a:solidFill>
              </a:rPr>
              <a:t>花前</a:t>
            </a:r>
            <a:r>
              <a:rPr lang="zh-CN" altLang="en-US" sz="2000"/>
              <a:t>0.3%~0.5%的尿素液﹢0.1%~0.5%硼酸;</a:t>
            </a:r>
            <a:endParaRPr lang="zh-CN" altLang="en-US" sz="2000"/>
          </a:p>
          <a:p>
            <a:pPr lvl="0" indent="-342900" algn="l" eaLnBrk="1" hangingPunct="1">
              <a:lnSpc>
                <a:spcPct val="120000"/>
              </a:lnSpc>
              <a:spcBef>
                <a:spcPct val="30000"/>
              </a:spcBef>
              <a:buNone/>
            </a:pPr>
            <a:r>
              <a:rPr lang="zh-CN" altLang="en-US" sz="2000"/>
              <a:t>      </a:t>
            </a:r>
            <a:r>
              <a:rPr lang="zh-CN" altLang="en-US" sz="2000">
                <a:solidFill>
                  <a:srgbClr val="FF0000"/>
                </a:solidFill>
              </a:rPr>
              <a:t>花后</a:t>
            </a:r>
            <a:r>
              <a:rPr lang="zh-CN" altLang="en-US" sz="2000"/>
              <a:t>0.3%~0.5%尿素液﹢0.2%~0.3%的磷酸二氢钾</a:t>
            </a:r>
            <a:endParaRPr lang="zh-CN" altLang="en-US" sz="2000"/>
          </a:p>
          <a:p>
            <a:pPr lvl="0" indent="-342900" algn="l" eaLnBrk="1" hangingPunct="1">
              <a:lnSpc>
                <a:spcPct val="120000"/>
              </a:lnSpc>
              <a:spcBef>
                <a:spcPct val="30000"/>
              </a:spcBef>
              <a:buNone/>
            </a:pPr>
            <a:r>
              <a:rPr lang="zh-CN" altLang="en-US" sz="2000"/>
              <a:t>      </a:t>
            </a:r>
            <a:r>
              <a:rPr lang="zh-CN" altLang="en-US" sz="2000">
                <a:solidFill>
                  <a:srgbClr val="FF0000"/>
                </a:solidFill>
              </a:rPr>
              <a:t>6月下旬</a:t>
            </a:r>
            <a:r>
              <a:rPr lang="zh-CN" altLang="en-US" sz="2000"/>
              <a:t>果实生长高峰期喷施尿素与磷钾肥混合液1~2次。 </a:t>
            </a:r>
            <a:endParaRPr lang="zh-CN" altLang="en-US" sz="2000"/>
          </a:p>
          <a:p>
            <a:pPr lvl="0" indent="-342900" algn="l" eaLnBrk="1" hangingPunct="1">
              <a:lnSpc>
                <a:spcPct val="120000"/>
              </a:lnSpc>
              <a:spcBef>
                <a:spcPct val="30000"/>
              </a:spcBef>
              <a:buNone/>
            </a:pPr>
            <a:r>
              <a:rPr lang="zh-CN" altLang="en-US" sz="2000"/>
              <a:t>     在</a:t>
            </a:r>
            <a:r>
              <a:rPr lang="zh-CN" altLang="en-US" sz="2000">
                <a:solidFill>
                  <a:srgbClr val="FF0000"/>
                </a:solidFill>
              </a:rPr>
              <a:t>果实二次膨大和着色期</a:t>
            </a:r>
            <a:r>
              <a:rPr lang="zh-CN" altLang="en-US" sz="2000"/>
              <a:t>，喷施1~2次速效氮和0.2%~0.3%磷钾肥(磷酸铵、氯化钾、硫酸钾等)。</a:t>
            </a:r>
            <a:endParaRPr lang="zh-CN" altLang="en-US" sz="2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a:t>秋季施肥的八大优点</a:t>
            </a:r>
            <a:r>
              <a:rPr lang="en-US" altLang="zh-CN" sz="2800"/>
              <a:t>1</a:t>
            </a:r>
            <a:endParaRPr lang="en-US" altLang="zh-CN" sz="2800"/>
          </a:p>
        </p:txBody>
      </p:sp>
      <p:sp>
        <p:nvSpPr>
          <p:cNvPr id="3" name="内容占位符 2"/>
          <p:cNvSpPr>
            <a:spLocks noGrp="1"/>
          </p:cNvSpPr>
          <p:nvPr>
            <p:ph idx="1"/>
          </p:nvPr>
        </p:nvSpPr>
        <p:spPr>
          <a:xfrm>
            <a:off x="457200" y="1146810"/>
            <a:ext cx="8229600" cy="4525963"/>
          </a:xfrm>
        </p:spPr>
        <p:txBody>
          <a:bodyPr/>
          <a:lstStyle/>
          <a:p>
            <a:pPr marL="0" indent="0">
              <a:lnSpc>
                <a:spcPct val="150000"/>
              </a:lnSpc>
              <a:buNone/>
            </a:pPr>
            <a:r>
              <a:rPr lang="en-US" altLang="zh-CN"/>
              <a:t>      </a:t>
            </a:r>
            <a:r>
              <a:rPr lang="zh-CN" altLang="en-US" sz="2400"/>
              <a:t>一、果树从早春萌芽到开花座果这段时间所消耗的养分，主要是上一年树体内贮存的营养。</a:t>
            </a:r>
            <a:endParaRPr lang="zh-CN" altLang="en-US" sz="2400"/>
          </a:p>
          <a:p>
            <a:pPr marL="0" indent="0">
              <a:lnSpc>
                <a:spcPct val="150000"/>
              </a:lnSpc>
              <a:buNone/>
            </a:pPr>
            <a:r>
              <a:rPr lang="zh-CN" altLang="en-US" sz="2400"/>
              <a:t>        </a:t>
            </a:r>
            <a:endParaRPr lang="zh-CN" altLang="en-US" sz="2400"/>
          </a:p>
          <a:p>
            <a:pPr marL="0" indent="0">
              <a:lnSpc>
                <a:spcPct val="150000"/>
              </a:lnSpc>
              <a:buNone/>
            </a:pPr>
            <a:endParaRPr lang="zh-CN" altLang="en-US" sz="2400"/>
          </a:p>
          <a:p>
            <a:pPr marL="0" indent="0">
              <a:lnSpc>
                <a:spcPct val="150000"/>
              </a:lnSpc>
              <a:buNone/>
            </a:pPr>
            <a:r>
              <a:rPr lang="zh-CN" altLang="en-US" sz="2400"/>
              <a:t>        果实采收后到落叶前这段时间，</a:t>
            </a:r>
            <a:r>
              <a:rPr lang="zh-CN" altLang="en-US" sz="2400">
                <a:solidFill>
                  <a:srgbClr val="FF0000"/>
                </a:solidFill>
              </a:rPr>
              <a:t>是积累养分的最好时期</a:t>
            </a:r>
            <a:r>
              <a:rPr lang="zh-CN" altLang="en-US" sz="2400"/>
              <a:t>，秋施基肥可以增加树体的营养贮备。</a:t>
            </a:r>
            <a:endParaRPr lang="zh-CN" altLang="en-US" sz="2400"/>
          </a:p>
          <a:p>
            <a:pPr marL="0" indent="0">
              <a:lnSpc>
                <a:spcPct val="150000"/>
              </a:lnSpc>
              <a:buNone/>
            </a:pPr>
            <a:endParaRPr lang="zh-CN" altLang="en-US" sz="2400"/>
          </a:p>
          <a:p>
            <a:pPr marL="0" indent="0">
              <a:lnSpc>
                <a:spcPct val="150000"/>
              </a:lnSpc>
              <a:buNone/>
            </a:pPr>
            <a:r>
              <a:rPr lang="zh-CN" altLang="en-US" sz="2400"/>
              <a:t>    </a:t>
            </a:r>
            <a:r>
              <a:rPr lang="zh-CN" altLang="en-US" sz="2400">
                <a:solidFill>
                  <a:srgbClr val="FF0000"/>
                </a:solidFill>
              </a:rPr>
              <a:t> （树体贮养关键期）</a:t>
            </a:r>
            <a:endParaRPr lang="zh-CN" altLang="en-US" sz="2400">
              <a:solidFill>
                <a:srgbClr val="FF0000"/>
              </a:solidFill>
            </a:endParaRPr>
          </a:p>
          <a:p>
            <a:endParaRPr lang="zh-CN" altLang="en-US" sz="240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a:sym typeface="+mn-ea"/>
              </a:rPr>
              <a:t>秋季施肥的八大优点</a:t>
            </a:r>
            <a:r>
              <a:rPr lang="en-US" altLang="zh-CN" sz="2800">
                <a:sym typeface="+mn-ea"/>
              </a:rPr>
              <a:t>2</a:t>
            </a:r>
            <a:endParaRPr lang="en-US" altLang="zh-CN" sz="2800">
              <a:sym typeface="+mn-ea"/>
            </a:endParaRPr>
          </a:p>
        </p:txBody>
      </p:sp>
      <p:sp>
        <p:nvSpPr>
          <p:cNvPr id="3" name="内容占位符 2"/>
          <p:cNvSpPr>
            <a:spLocks noGrp="1"/>
          </p:cNvSpPr>
          <p:nvPr>
            <p:ph idx="1"/>
          </p:nvPr>
        </p:nvSpPr>
        <p:spPr>
          <a:xfrm>
            <a:off x="457200" y="995680"/>
            <a:ext cx="8229600" cy="4525963"/>
          </a:xfrm>
        </p:spPr>
        <p:txBody>
          <a:bodyPr/>
          <a:lstStyle/>
          <a:p>
            <a:pPr marL="0" indent="0">
              <a:lnSpc>
                <a:spcPct val="150000"/>
              </a:lnSpc>
              <a:buNone/>
            </a:pPr>
            <a:r>
              <a:rPr lang="en-US" altLang="zh-CN">
                <a:sym typeface="+mn-ea"/>
              </a:rPr>
              <a:t>      </a:t>
            </a:r>
            <a:r>
              <a:rPr lang="zh-CN" altLang="en-US" sz="2400">
                <a:sym typeface="+mn-ea"/>
              </a:rPr>
              <a:t>二、秋季正处于果树营养积累时期，地上部分基本停止生长，而叶面光合作用仍然旺盛，有利于叶面积累更多营养向茎杆和枝条输送。</a:t>
            </a:r>
            <a:endParaRPr lang="zh-CN" altLang="en-US" sz="2400"/>
          </a:p>
          <a:p>
            <a:pPr marL="0" indent="0">
              <a:lnSpc>
                <a:spcPct val="150000"/>
              </a:lnSpc>
              <a:buNone/>
            </a:pPr>
            <a:r>
              <a:rPr lang="zh-CN" altLang="en-US" sz="1200">
                <a:sym typeface="+mn-ea"/>
              </a:rPr>
              <a:t>        </a:t>
            </a:r>
            <a:endParaRPr lang="zh-CN" altLang="en-US" sz="1200">
              <a:sym typeface="+mn-ea"/>
            </a:endParaRPr>
          </a:p>
          <a:p>
            <a:pPr marL="0" indent="0">
              <a:lnSpc>
                <a:spcPct val="150000"/>
              </a:lnSpc>
              <a:buNone/>
            </a:pPr>
            <a:r>
              <a:rPr lang="zh-CN" altLang="en-US" sz="2400">
                <a:sym typeface="+mn-ea"/>
              </a:rPr>
              <a:t>       </a:t>
            </a:r>
            <a:r>
              <a:rPr lang="zh-CN" altLang="en-US" sz="2400">
                <a:solidFill>
                  <a:srgbClr val="FF0000"/>
                </a:solidFill>
                <a:sym typeface="+mn-ea"/>
              </a:rPr>
              <a:t>冬、春季节气温低，有机肥腐熟分解缓慢，在这段时间内施有机肥，肥料不能充分发挥。</a:t>
            </a:r>
            <a:endParaRPr lang="zh-CN" altLang="en-US" sz="2400">
              <a:solidFill>
                <a:srgbClr val="FF0000"/>
              </a:solidFill>
              <a:sym typeface="+mn-ea"/>
            </a:endParaRPr>
          </a:p>
          <a:p>
            <a:pPr marL="0" indent="0">
              <a:lnSpc>
                <a:spcPct val="150000"/>
              </a:lnSpc>
              <a:buNone/>
            </a:pPr>
            <a:endParaRPr lang="zh-CN" altLang="en-US" sz="1200">
              <a:solidFill>
                <a:srgbClr val="FF0000"/>
              </a:solidFill>
              <a:sym typeface="+mn-ea"/>
            </a:endParaRPr>
          </a:p>
          <a:p>
            <a:pPr marL="0" indent="0">
              <a:lnSpc>
                <a:spcPct val="150000"/>
              </a:lnSpc>
              <a:buNone/>
            </a:pPr>
            <a:r>
              <a:rPr lang="zh-CN" altLang="en-US" sz="2400">
                <a:solidFill>
                  <a:srgbClr val="FF0000"/>
                </a:solidFill>
                <a:sym typeface="+mn-ea"/>
              </a:rPr>
              <a:t>       等到肥料充分分解发挥肥效后，又往往造成果树新梢的二次生长发育，对果树花芽分化和坐果率造成不利影响。</a:t>
            </a:r>
            <a:endParaRPr lang="zh-CN" altLang="en-US" sz="2400">
              <a:solidFill>
                <a:srgbClr val="FF0000"/>
              </a:solidFill>
              <a:sym typeface="+mn-ea"/>
            </a:endParaRPr>
          </a:p>
          <a:p>
            <a:pPr marL="0" indent="0">
              <a:lnSpc>
                <a:spcPct val="150000"/>
              </a:lnSpc>
              <a:buNone/>
            </a:pPr>
            <a:endParaRPr lang="zh-CN" altLang="en-US"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a:sym typeface="+mn-ea"/>
              </a:rPr>
              <a:t>秋季施肥的八大优点</a:t>
            </a:r>
            <a:r>
              <a:rPr lang="en-US" altLang="zh-CN" sz="2800">
                <a:sym typeface="+mn-ea"/>
              </a:rPr>
              <a:t>3</a:t>
            </a:r>
            <a:endParaRPr lang="en-US" altLang="zh-CN" sz="2800">
              <a:sym typeface="+mn-ea"/>
            </a:endParaRPr>
          </a:p>
        </p:txBody>
      </p:sp>
      <p:sp>
        <p:nvSpPr>
          <p:cNvPr id="3" name="内容占位符 2"/>
          <p:cNvSpPr>
            <a:spLocks noGrp="1"/>
          </p:cNvSpPr>
          <p:nvPr>
            <p:ph idx="1"/>
          </p:nvPr>
        </p:nvSpPr>
        <p:spPr/>
        <p:txBody>
          <a:bodyPr/>
          <a:lstStyle/>
          <a:p>
            <a:pPr marL="0" indent="0">
              <a:lnSpc>
                <a:spcPct val="150000"/>
              </a:lnSpc>
              <a:buNone/>
            </a:pPr>
            <a:r>
              <a:rPr lang="en-US" altLang="zh-CN">
                <a:sym typeface="+mn-ea"/>
              </a:rPr>
              <a:t>     </a:t>
            </a:r>
            <a:r>
              <a:rPr lang="en-US" altLang="zh-CN" sz="2400">
                <a:sym typeface="+mn-ea"/>
              </a:rPr>
              <a:t>  </a:t>
            </a:r>
            <a:r>
              <a:rPr lang="zh-CN" altLang="en-US" sz="2400">
                <a:sym typeface="+mn-ea"/>
              </a:rPr>
              <a:t>三、秋施基肥可以提高土壤的孔隙，让</a:t>
            </a:r>
            <a:r>
              <a:rPr lang="zh-CN" altLang="en-US" sz="2400">
                <a:solidFill>
                  <a:srgbClr val="FF0000"/>
                </a:solidFill>
                <a:sym typeface="+mn-ea"/>
              </a:rPr>
              <a:t>土壤疏松</a:t>
            </a:r>
            <a:r>
              <a:rPr lang="zh-CN" altLang="en-US" sz="2400">
                <a:sym typeface="+mn-ea"/>
              </a:rPr>
              <a:t>，有利于果园</a:t>
            </a:r>
            <a:r>
              <a:rPr lang="zh-CN" altLang="en-US" sz="2400">
                <a:solidFill>
                  <a:srgbClr val="FF0000"/>
                </a:solidFill>
                <a:sym typeface="+mn-ea"/>
              </a:rPr>
              <a:t>保墒蓄水</a:t>
            </a:r>
            <a:r>
              <a:rPr lang="zh-CN" altLang="en-US" sz="2400">
                <a:sym typeface="+mn-ea"/>
              </a:rPr>
              <a:t>，预防冬春干旱，还可以提高地温，防止果树根部冻害。</a:t>
            </a:r>
            <a:endParaRPr lang="zh-CN" altLang="en-US" sz="2400"/>
          </a:p>
          <a:p>
            <a:pPr marL="0" indent="0">
              <a:lnSpc>
                <a:spcPct val="150000"/>
              </a:lnSpc>
              <a:buNone/>
            </a:pPr>
            <a:endParaRPr lang="zh-CN" altLang="en-US" sz="2400"/>
          </a:p>
          <a:p>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a:sym typeface="+mn-ea"/>
              </a:rPr>
              <a:t>秋季施肥的八大优点</a:t>
            </a:r>
            <a:r>
              <a:rPr lang="en-US" altLang="zh-CN" sz="2800">
                <a:sym typeface="+mn-ea"/>
              </a:rPr>
              <a:t>4</a:t>
            </a:r>
            <a:endParaRPr lang="en-US" altLang="zh-CN" sz="2800">
              <a:sym typeface="+mn-ea"/>
            </a:endParaRPr>
          </a:p>
        </p:txBody>
      </p:sp>
      <p:sp>
        <p:nvSpPr>
          <p:cNvPr id="3" name="内容占位符 2"/>
          <p:cNvSpPr>
            <a:spLocks noGrp="1"/>
          </p:cNvSpPr>
          <p:nvPr>
            <p:ph idx="1"/>
          </p:nvPr>
        </p:nvSpPr>
        <p:spPr/>
        <p:txBody>
          <a:bodyPr/>
          <a:lstStyle/>
          <a:p>
            <a:pPr marL="0" indent="0">
              <a:lnSpc>
                <a:spcPct val="150000"/>
              </a:lnSpc>
              <a:buNone/>
            </a:pPr>
            <a:r>
              <a:rPr lang="en-US" altLang="zh-CN">
                <a:sym typeface="+mn-ea"/>
              </a:rPr>
              <a:t>        </a:t>
            </a:r>
            <a:r>
              <a:rPr lang="zh-CN" altLang="en-US" sz="2400">
                <a:sym typeface="+mn-ea"/>
              </a:rPr>
              <a:t>四、秋季是</a:t>
            </a:r>
            <a:r>
              <a:rPr lang="zh-CN" altLang="en-US" sz="2400">
                <a:solidFill>
                  <a:srgbClr val="FF0000"/>
                </a:solidFill>
                <a:sym typeface="+mn-ea"/>
              </a:rPr>
              <a:t>根系</a:t>
            </a:r>
            <a:r>
              <a:rPr lang="zh-CN" altLang="en-US" sz="2400">
                <a:sym typeface="+mn-ea"/>
              </a:rPr>
              <a:t>一年中最后一次生长高峰期，其生命活动旺盛，</a:t>
            </a:r>
            <a:r>
              <a:rPr lang="zh-CN" altLang="en-US" sz="2400">
                <a:solidFill>
                  <a:srgbClr val="FF0000"/>
                </a:solidFill>
                <a:sym typeface="+mn-ea"/>
              </a:rPr>
              <a:t>吸收养分能力强</a:t>
            </a:r>
            <a:r>
              <a:rPr lang="zh-CN" altLang="en-US" sz="2400">
                <a:sym typeface="+mn-ea"/>
              </a:rPr>
              <a:t>，且有利于延缓叶片衰老，增强秋叶光合能力，增加树体养分贮备。</a:t>
            </a:r>
            <a:endParaRPr lang="zh-CN" altLang="en-US" sz="2400"/>
          </a:p>
          <a:p>
            <a:pPr marL="0" indent="0">
              <a:lnSpc>
                <a:spcPct val="150000"/>
              </a:lnSpc>
              <a:buNone/>
            </a:pPr>
            <a:endParaRPr lang="zh-CN" altLang="en-US" sz="2400"/>
          </a:p>
          <a:p>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Line 4"/>
          <p:cNvSpPr/>
          <p:nvPr/>
        </p:nvSpPr>
        <p:spPr>
          <a:xfrm>
            <a:off x="381000" y="914400"/>
            <a:ext cx="6934200" cy="0"/>
          </a:xfrm>
          <a:prstGeom prst="line">
            <a:avLst/>
          </a:prstGeom>
          <a:ln w="57150" cap="flat" cmpd="sng">
            <a:pattFill prst="pct40">
              <a:fgClr>
                <a:schemeClr val="tx1"/>
              </a:fgClr>
              <a:bgClr>
                <a:srgbClr val="FFFFFF"/>
              </a:bgClr>
            </a:pattFill>
            <a:prstDash val="solid"/>
            <a:round/>
            <a:headEnd type="none" w="med" len="med"/>
            <a:tailEnd type="none" w="med" len="med"/>
          </a:ln>
        </p:spPr>
      </p:sp>
      <p:sp>
        <p:nvSpPr>
          <p:cNvPr id="5122" name="Rectangle 5"/>
          <p:cNvSpPr/>
          <p:nvPr/>
        </p:nvSpPr>
        <p:spPr>
          <a:xfrm>
            <a:off x="381000" y="381000"/>
            <a:ext cx="2286000" cy="469900"/>
          </a:xfrm>
          <a:prstGeom prst="rect">
            <a:avLst/>
          </a:prstGeom>
          <a:noFill/>
          <a:ln w="9525">
            <a:noFill/>
          </a:ln>
        </p:spPr>
        <p:txBody>
          <a:bodyPr anchor="ctr"/>
          <a:p>
            <a:pPr lvl="0" indent="0" algn="ctr"/>
            <a:r>
              <a:rPr lang="zh-CN" altLang="en-US" sz="3600" b="1" dirty="0">
                <a:solidFill>
                  <a:schemeClr val="tx1"/>
                </a:solidFill>
                <a:latin typeface="Arial" panose="020B0604020202020204" pitchFamily="34" charset="0"/>
              </a:rPr>
              <a:t>交流导航</a:t>
            </a:r>
            <a:endParaRPr lang="zh-CN" altLang="en-US" sz="3600" b="1" dirty="0">
              <a:solidFill>
                <a:schemeClr val="tx1"/>
              </a:solidFill>
              <a:latin typeface="Arial" panose="020B0604020202020204" pitchFamily="34" charset="0"/>
            </a:endParaRPr>
          </a:p>
        </p:txBody>
      </p:sp>
      <p:grpSp>
        <p:nvGrpSpPr>
          <p:cNvPr id="5123" name="Group 6"/>
          <p:cNvGrpSpPr/>
          <p:nvPr/>
        </p:nvGrpSpPr>
        <p:grpSpPr>
          <a:xfrm>
            <a:off x="1371600" y="2479675"/>
            <a:ext cx="5283200" cy="812800"/>
            <a:chOff x="1424" y="1608"/>
            <a:chExt cx="3328" cy="512"/>
          </a:xfrm>
        </p:grpSpPr>
        <p:sp>
          <p:nvSpPr>
            <p:cNvPr id="5124" name="AutoShape 7"/>
            <p:cNvSpPr/>
            <p:nvPr/>
          </p:nvSpPr>
          <p:spPr>
            <a:xfrm>
              <a:off x="1632" y="1667"/>
              <a:ext cx="3120" cy="373"/>
            </a:xfrm>
            <a:prstGeom prst="roundRect">
              <a:avLst>
                <a:gd name="adj" fmla="val 50000"/>
              </a:avLst>
            </a:prstGeom>
            <a:gradFill>
              <a:gsLst>
                <a:gs pos="99000">
                  <a:srgbClr val="FBFB11"/>
                </a:gs>
                <a:gs pos="3000">
                  <a:schemeClr val="bg1"/>
                </a:gs>
              </a:gsLst>
              <a:lin ang="0" scaled="0"/>
            </a:gradFill>
            <a:ln w="9525">
              <a:noFill/>
            </a:ln>
          </p:spPr>
          <p:txBody>
            <a:bodyPr wrap="none" anchor="ctr"/>
            <a:p>
              <a:pPr lvl="0" indent="0" algn="l"/>
              <a:r>
                <a:rPr lang="en-US" altLang="zh-CN" b="1" dirty="0">
                  <a:sym typeface="+mn-ea"/>
                </a:rPr>
                <a:t>             </a:t>
              </a:r>
              <a:r>
                <a:rPr lang="zh-CN" altLang="en-US" sz="2400" b="1" dirty="0">
                  <a:sym typeface="+mn-ea"/>
                </a:rPr>
                <a:t>柿子树施肥依据</a:t>
              </a:r>
              <a:endParaRPr lang="zh-CN" altLang="en-US" sz="2400" dirty="0">
                <a:latin typeface="Arial" panose="020B0604020202020204" pitchFamily="34" charset="0"/>
                <a:ea typeface="宋体" panose="02010600030101010101" pitchFamily="2" charset="-122"/>
              </a:endParaRPr>
            </a:p>
          </p:txBody>
        </p:sp>
        <p:grpSp>
          <p:nvGrpSpPr>
            <p:cNvPr id="5125" name="Group 8"/>
            <p:cNvGrpSpPr/>
            <p:nvPr/>
          </p:nvGrpSpPr>
          <p:grpSpPr>
            <a:xfrm>
              <a:off x="1424" y="1608"/>
              <a:ext cx="512" cy="512"/>
              <a:chOff x="1424" y="1608"/>
              <a:chExt cx="512" cy="512"/>
            </a:xfrm>
          </p:grpSpPr>
          <p:sp>
            <p:nvSpPr>
              <p:cNvPr id="5126" name="AutoShape 9"/>
              <p:cNvSpPr/>
              <p:nvPr/>
            </p:nvSpPr>
            <p:spPr>
              <a:xfrm>
                <a:off x="1424" y="1608"/>
                <a:ext cx="512" cy="512"/>
              </a:xfrm>
              <a:custGeom>
                <a:avLst/>
                <a:gdLst/>
                <a:ahLst/>
                <a:cxnLst>
                  <a:cxn ang="0">
                    <a:pos x="6" y="0"/>
                  </a:cxn>
                  <a:cxn ang="0">
                    <a:pos x="2" y="2"/>
                  </a:cxn>
                  <a:cxn ang="0">
                    <a:pos x="0" y="6"/>
                  </a:cxn>
                  <a:cxn ang="0">
                    <a:pos x="2" y="10"/>
                  </a:cxn>
                  <a:cxn ang="0">
                    <a:pos x="6" y="12"/>
                  </a:cxn>
                  <a:cxn ang="0">
                    <a:pos x="10" y="10"/>
                  </a:cxn>
                  <a:cxn ang="0">
                    <a:pos x="12" y="6"/>
                  </a:cxn>
                  <a:cxn ang="0">
                    <a:pos x="10" y="2"/>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tx2"/>
                  </a:gs>
                  <a:gs pos="100000">
                    <a:schemeClr val="bg1"/>
                  </a:gs>
                </a:gsLst>
                <a:path path="rect">
                  <a:fillToRect l="100000" t="100000"/>
                </a:path>
                <a:tileRect/>
              </a:gradFill>
              <a:ln w="9525">
                <a:noFill/>
              </a:ln>
              <a:effectLst>
                <a:outerShdw dist="25400" algn="ctr" rotWithShape="0">
                  <a:schemeClr val="bg2"/>
                </a:outerShdw>
              </a:effectLst>
            </p:spPr>
            <p:txBody>
              <a:bodyPr/>
              <a:p>
                <a:endParaRPr lang="zh-CN" altLang="en-US"/>
              </a:p>
            </p:txBody>
          </p:sp>
          <p:sp>
            <p:nvSpPr>
              <p:cNvPr id="8202" name="Oval 10"/>
              <p:cNvSpPr>
                <a:spLocks noChangeArrowheads="1"/>
              </p:cNvSpPr>
              <p:nvPr/>
            </p:nvSpPr>
            <p:spPr bwMode="gray">
              <a:xfrm>
                <a:off x="1504" y="1685"/>
                <a:ext cx="355" cy="355"/>
              </a:xfrm>
              <a:prstGeom prst="ellipse">
                <a:avLst/>
              </a:prstGeom>
              <a:gradFill rotWithShape="1">
                <a:gsLst>
                  <a:gs pos="0">
                    <a:schemeClr val="tx2"/>
                  </a:gs>
                  <a:gs pos="100000">
                    <a:schemeClr val="tx2">
                      <a:gamma/>
                      <a:shade val="46275"/>
                      <a:invGamma/>
                    </a:schemeClr>
                  </a:gs>
                </a:gsLst>
                <a:path path="rect">
                  <a:fillToRect r="100000" b="100000"/>
                </a:path>
              </a:gradFill>
              <a:ln>
                <a:noFill/>
              </a:ln>
              <a:effectLst/>
              <a:extLst>
                <a:ext uri="{91240B29-F687-4F45-9708-019B960494DF}">
                  <a14:hiddenLine xmlns:a14="http://schemas.microsoft.com/office/drawing/2010/main" w="9525">
                    <a:solidFill>
                      <a:schemeClr val="hlink"/>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grpSp>
        <p:nvGrpSpPr>
          <p:cNvPr id="5128" name="Group 11"/>
          <p:cNvGrpSpPr/>
          <p:nvPr/>
        </p:nvGrpSpPr>
        <p:grpSpPr>
          <a:xfrm>
            <a:off x="1371600" y="3419475"/>
            <a:ext cx="5942516" cy="812800"/>
            <a:chOff x="1424" y="2200"/>
            <a:chExt cx="3430" cy="512"/>
          </a:xfrm>
        </p:grpSpPr>
        <p:sp>
          <p:nvSpPr>
            <p:cNvPr id="5129" name="AutoShape 12"/>
            <p:cNvSpPr/>
            <p:nvPr/>
          </p:nvSpPr>
          <p:spPr>
            <a:xfrm>
              <a:off x="1632" y="2253"/>
              <a:ext cx="3222" cy="373"/>
            </a:xfrm>
            <a:prstGeom prst="roundRect">
              <a:avLst>
                <a:gd name="adj" fmla="val 50000"/>
              </a:avLst>
            </a:prstGeom>
            <a:gradFill>
              <a:gsLst>
                <a:gs pos="99000">
                  <a:srgbClr val="FBFB11"/>
                </a:gs>
                <a:gs pos="3000">
                  <a:schemeClr val="bg1"/>
                </a:gs>
              </a:gsLst>
              <a:lin ang="0" scaled="0"/>
            </a:gradFill>
            <a:ln w="9525">
              <a:noFill/>
            </a:ln>
          </p:spPr>
          <p:txBody>
            <a:bodyPr wrap="none" anchor="ctr"/>
            <a:p>
              <a:pPr lvl="0" indent="0" algn="l"/>
              <a:r>
                <a:rPr lang="en-US" altLang="zh-CN" b="1" dirty="0">
                  <a:sym typeface="+mn-ea"/>
                </a:rPr>
                <a:t>             </a:t>
              </a:r>
              <a:r>
                <a:rPr lang="zh-CN" altLang="en-US" sz="2400" b="1" dirty="0">
                  <a:sym typeface="+mn-ea"/>
                </a:rPr>
                <a:t>柿子树根系特点及生长发育规律</a:t>
              </a:r>
              <a:endParaRPr lang="zh-CN" altLang="en-US" sz="2400" dirty="0">
                <a:latin typeface="Arial" panose="020B0604020202020204" pitchFamily="34" charset="0"/>
                <a:ea typeface="宋体" panose="02010600030101010101" pitchFamily="2" charset="-122"/>
              </a:endParaRPr>
            </a:p>
          </p:txBody>
        </p:sp>
        <p:grpSp>
          <p:nvGrpSpPr>
            <p:cNvPr id="5130" name="Group 13"/>
            <p:cNvGrpSpPr/>
            <p:nvPr/>
          </p:nvGrpSpPr>
          <p:grpSpPr>
            <a:xfrm>
              <a:off x="1424" y="2200"/>
              <a:ext cx="512" cy="512"/>
              <a:chOff x="1424" y="2200"/>
              <a:chExt cx="512" cy="512"/>
            </a:xfrm>
          </p:grpSpPr>
          <p:sp>
            <p:nvSpPr>
              <p:cNvPr id="5131" name="AutoShape 14"/>
              <p:cNvSpPr/>
              <p:nvPr/>
            </p:nvSpPr>
            <p:spPr>
              <a:xfrm>
                <a:off x="1424" y="2200"/>
                <a:ext cx="512" cy="512"/>
              </a:xfrm>
              <a:custGeom>
                <a:avLst/>
                <a:gdLst/>
                <a:ahLst/>
                <a:cxnLst>
                  <a:cxn ang="0">
                    <a:pos x="6" y="0"/>
                  </a:cxn>
                  <a:cxn ang="0">
                    <a:pos x="2" y="2"/>
                  </a:cxn>
                  <a:cxn ang="0">
                    <a:pos x="0" y="6"/>
                  </a:cxn>
                  <a:cxn ang="0">
                    <a:pos x="2" y="10"/>
                  </a:cxn>
                  <a:cxn ang="0">
                    <a:pos x="6" y="12"/>
                  </a:cxn>
                  <a:cxn ang="0">
                    <a:pos x="10" y="10"/>
                  </a:cxn>
                  <a:cxn ang="0">
                    <a:pos x="12" y="6"/>
                  </a:cxn>
                  <a:cxn ang="0">
                    <a:pos x="10" y="2"/>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accent2"/>
                  </a:gs>
                  <a:gs pos="100000">
                    <a:schemeClr val="bg1"/>
                  </a:gs>
                </a:gsLst>
                <a:path path="rect">
                  <a:fillToRect l="100000" t="100000"/>
                </a:path>
                <a:tileRect/>
              </a:gradFill>
              <a:ln w="9525">
                <a:noFill/>
              </a:ln>
              <a:effectLst>
                <a:outerShdw dist="25400" algn="ctr" rotWithShape="0">
                  <a:schemeClr val="bg2"/>
                </a:outerShdw>
              </a:effectLst>
            </p:spPr>
            <p:txBody>
              <a:bodyPr/>
              <a:p>
                <a:endParaRPr lang="zh-CN" altLang="en-US"/>
              </a:p>
            </p:txBody>
          </p:sp>
          <p:sp>
            <p:nvSpPr>
              <p:cNvPr id="8207" name="Oval 15"/>
              <p:cNvSpPr>
                <a:spLocks noChangeArrowheads="1"/>
              </p:cNvSpPr>
              <p:nvPr/>
            </p:nvSpPr>
            <p:spPr bwMode="gray">
              <a:xfrm>
                <a:off x="1504" y="2277"/>
                <a:ext cx="355" cy="355"/>
              </a:xfrm>
              <a:prstGeom prst="ellipse">
                <a:avLst/>
              </a:prstGeom>
              <a:gradFill rotWithShape="1">
                <a:gsLst>
                  <a:gs pos="0">
                    <a:schemeClr val="accent1"/>
                  </a:gs>
                  <a:gs pos="100000">
                    <a:schemeClr val="accent1">
                      <a:gamma/>
                      <a:shade val="46275"/>
                      <a:invGamma/>
                    </a:schemeClr>
                  </a:gs>
                </a:gsLst>
                <a:path path="rect">
                  <a:fillToRect r="100000" b="100000"/>
                </a:path>
              </a:gradFill>
              <a:ln>
                <a:noFill/>
              </a:ln>
              <a:effectLst/>
              <a:extLst>
                <a:ext uri="{91240B29-F687-4F45-9708-019B960494DF}">
                  <a14:hiddenLine xmlns:a14="http://schemas.microsoft.com/office/drawing/2010/main" w="9525">
                    <a:solidFill>
                      <a:schemeClr val="hlink"/>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sp>
        <p:nvSpPr>
          <p:cNvPr id="5133" name="Rectangle 16"/>
          <p:cNvSpPr/>
          <p:nvPr/>
        </p:nvSpPr>
        <p:spPr>
          <a:xfrm>
            <a:off x="2209800" y="2555875"/>
            <a:ext cx="3911600" cy="609600"/>
          </a:xfrm>
          <a:prstGeom prst="rect">
            <a:avLst/>
          </a:prstGeom>
          <a:noFill/>
          <a:ln w="9525">
            <a:noFill/>
          </a:ln>
        </p:spPr>
        <p:txBody>
          <a:bodyPr anchor="ctr"/>
          <a:p>
            <a:pPr lvl="0" indent="0" algn="ctr"/>
            <a:endParaRPr lang="en-US" altLang="ko-KR" sz="2400" dirty="0">
              <a:solidFill>
                <a:schemeClr val="bg1"/>
              </a:solidFill>
              <a:latin typeface="Arial" panose="020B0604020202020204" pitchFamily="34" charset="0"/>
              <a:ea typeface="Gulim" pitchFamily="34" charset="-127"/>
            </a:endParaRPr>
          </a:p>
        </p:txBody>
      </p:sp>
      <p:sp>
        <p:nvSpPr>
          <p:cNvPr id="5134" name="Rectangle 17"/>
          <p:cNvSpPr/>
          <p:nvPr/>
        </p:nvSpPr>
        <p:spPr>
          <a:xfrm>
            <a:off x="2222500" y="3495675"/>
            <a:ext cx="3900488" cy="609600"/>
          </a:xfrm>
          <a:prstGeom prst="rect">
            <a:avLst/>
          </a:prstGeom>
          <a:noFill/>
          <a:ln w="9525">
            <a:noFill/>
          </a:ln>
        </p:spPr>
        <p:txBody>
          <a:bodyPr anchor="ctr"/>
          <a:p>
            <a:pPr lvl="0" indent="0" algn="ctr"/>
            <a:r>
              <a:rPr lang="en-US" altLang="zh-CN" sz="2400" b="1" dirty="0">
                <a:sym typeface="+mn-ea"/>
              </a:rPr>
              <a:t>   </a:t>
            </a:r>
            <a:endParaRPr lang="en-US" altLang="ko-KR" sz="2400" dirty="0">
              <a:solidFill>
                <a:schemeClr val="bg1"/>
              </a:solidFill>
              <a:latin typeface="Arial" panose="020B0604020202020204" pitchFamily="34" charset="0"/>
              <a:ea typeface="Gulim" pitchFamily="34" charset="-127"/>
            </a:endParaRPr>
          </a:p>
        </p:txBody>
      </p:sp>
      <p:sp>
        <p:nvSpPr>
          <p:cNvPr id="5135" name="Rectangle 18"/>
          <p:cNvSpPr/>
          <p:nvPr/>
        </p:nvSpPr>
        <p:spPr>
          <a:xfrm>
            <a:off x="1587500" y="3571875"/>
            <a:ext cx="369888" cy="444500"/>
          </a:xfrm>
          <a:prstGeom prst="rect">
            <a:avLst/>
          </a:prstGeom>
          <a:noFill/>
          <a:ln w="9525">
            <a:noFill/>
          </a:ln>
        </p:spPr>
        <p:txBody>
          <a:bodyPr anchor="ctr"/>
          <a:p>
            <a:pPr lvl="0" indent="0" algn="ctr"/>
            <a:r>
              <a:rPr lang="en-US" altLang="ko-KR" sz="3600" dirty="0">
                <a:solidFill>
                  <a:schemeClr val="bg1"/>
                </a:solidFill>
                <a:latin typeface="Arial" panose="020B0604020202020204" pitchFamily="34" charset="0"/>
                <a:ea typeface="Gulim" pitchFamily="34" charset="-127"/>
              </a:rPr>
              <a:t>3</a:t>
            </a:r>
            <a:endParaRPr lang="en-US" altLang="ko-KR" sz="3600" dirty="0">
              <a:solidFill>
                <a:schemeClr val="bg1"/>
              </a:solidFill>
              <a:latin typeface="Arial" panose="020B0604020202020204" pitchFamily="34" charset="0"/>
              <a:ea typeface="Gulim" pitchFamily="34" charset="-127"/>
            </a:endParaRPr>
          </a:p>
        </p:txBody>
      </p:sp>
      <p:grpSp>
        <p:nvGrpSpPr>
          <p:cNvPr id="5136" name="Group 19"/>
          <p:cNvGrpSpPr/>
          <p:nvPr/>
        </p:nvGrpSpPr>
        <p:grpSpPr>
          <a:xfrm>
            <a:off x="1371600" y="1552575"/>
            <a:ext cx="5283200" cy="812800"/>
            <a:chOff x="1424" y="1024"/>
            <a:chExt cx="3328" cy="512"/>
          </a:xfrm>
        </p:grpSpPr>
        <p:sp>
          <p:nvSpPr>
            <p:cNvPr id="5137" name="AutoShape 20"/>
            <p:cNvSpPr/>
            <p:nvPr/>
          </p:nvSpPr>
          <p:spPr>
            <a:xfrm>
              <a:off x="1632" y="1083"/>
              <a:ext cx="3120" cy="373"/>
            </a:xfrm>
            <a:prstGeom prst="roundRect">
              <a:avLst>
                <a:gd name="adj" fmla="val 50000"/>
              </a:avLst>
            </a:prstGeom>
            <a:gradFill>
              <a:gsLst>
                <a:gs pos="99000">
                  <a:srgbClr val="FBFB11"/>
                </a:gs>
                <a:gs pos="3000">
                  <a:schemeClr val="bg1"/>
                </a:gs>
              </a:gsLst>
              <a:lin ang="0" scaled="0"/>
            </a:gradFill>
            <a:ln w="9525">
              <a:noFill/>
            </a:ln>
          </p:spPr>
          <p:txBody>
            <a:bodyPr wrap="none" anchor="ctr"/>
            <a:p>
              <a:pPr lvl="0" indent="0"/>
              <a:r>
                <a:rPr lang="en-US" altLang="zh-CN" sz="2400" b="1" dirty="0">
                  <a:latin typeface="Arial" panose="020B0604020202020204" pitchFamily="34" charset="0"/>
                  <a:ea typeface="宋体" panose="02010600030101010101" pitchFamily="2" charset="-122"/>
                </a:rPr>
                <a:t>          </a:t>
              </a:r>
              <a:r>
                <a:rPr lang="zh-CN" altLang="en-US" sz="2400" b="1" dirty="0">
                  <a:latin typeface="Arial" panose="020B0604020202020204" pitchFamily="34" charset="0"/>
                  <a:ea typeface="宋体" panose="02010600030101010101" pitchFamily="2" charset="-122"/>
                </a:rPr>
                <a:t>柿子树养分来源</a:t>
              </a:r>
              <a:endParaRPr lang="zh-CN" altLang="en-US" sz="2400" b="1" dirty="0">
                <a:latin typeface="Arial" panose="020B0604020202020204" pitchFamily="34" charset="0"/>
                <a:ea typeface="宋体" panose="02010600030101010101" pitchFamily="2" charset="-122"/>
              </a:endParaRPr>
            </a:p>
          </p:txBody>
        </p:sp>
        <p:grpSp>
          <p:nvGrpSpPr>
            <p:cNvPr id="5138" name="Group 21"/>
            <p:cNvGrpSpPr/>
            <p:nvPr/>
          </p:nvGrpSpPr>
          <p:grpSpPr>
            <a:xfrm>
              <a:off x="1424" y="1024"/>
              <a:ext cx="512" cy="512"/>
              <a:chOff x="1424" y="1024"/>
              <a:chExt cx="512" cy="512"/>
            </a:xfrm>
          </p:grpSpPr>
          <p:sp>
            <p:nvSpPr>
              <p:cNvPr id="5139" name="AutoShape 22"/>
              <p:cNvSpPr/>
              <p:nvPr/>
            </p:nvSpPr>
            <p:spPr>
              <a:xfrm>
                <a:off x="1424" y="1024"/>
                <a:ext cx="512" cy="512"/>
              </a:xfrm>
              <a:custGeom>
                <a:avLst/>
                <a:gdLst/>
                <a:ahLst/>
                <a:cxnLst>
                  <a:cxn ang="0">
                    <a:pos x="6" y="0"/>
                  </a:cxn>
                  <a:cxn ang="0">
                    <a:pos x="2" y="2"/>
                  </a:cxn>
                  <a:cxn ang="0">
                    <a:pos x="0" y="6"/>
                  </a:cxn>
                  <a:cxn ang="0">
                    <a:pos x="2" y="10"/>
                  </a:cxn>
                  <a:cxn ang="0">
                    <a:pos x="6" y="12"/>
                  </a:cxn>
                  <a:cxn ang="0">
                    <a:pos x="10" y="10"/>
                  </a:cxn>
                  <a:cxn ang="0">
                    <a:pos x="12" y="6"/>
                  </a:cxn>
                  <a:cxn ang="0">
                    <a:pos x="10" y="2"/>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accent2"/>
                  </a:gs>
                  <a:gs pos="100000">
                    <a:schemeClr val="bg1"/>
                  </a:gs>
                </a:gsLst>
                <a:path path="rect">
                  <a:fillToRect l="100000" t="100000"/>
                </a:path>
                <a:tileRect/>
              </a:gradFill>
              <a:ln w="9525">
                <a:noFill/>
              </a:ln>
              <a:effectLst>
                <a:outerShdw dist="25400" algn="ctr" rotWithShape="0">
                  <a:schemeClr val="bg2"/>
                </a:outerShdw>
              </a:effectLst>
            </p:spPr>
            <p:txBody>
              <a:bodyPr/>
              <a:p>
                <a:endParaRPr lang="zh-CN" altLang="en-US"/>
              </a:p>
            </p:txBody>
          </p:sp>
          <p:sp>
            <p:nvSpPr>
              <p:cNvPr id="8215" name="Oval 23"/>
              <p:cNvSpPr>
                <a:spLocks noChangeArrowheads="1"/>
              </p:cNvSpPr>
              <p:nvPr/>
            </p:nvSpPr>
            <p:spPr bwMode="gray">
              <a:xfrm>
                <a:off x="1504" y="1101"/>
                <a:ext cx="355" cy="355"/>
              </a:xfrm>
              <a:prstGeom prst="ellipse">
                <a:avLst/>
              </a:prstGeom>
              <a:gradFill rotWithShape="1">
                <a:gsLst>
                  <a:gs pos="0">
                    <a:schemeClr val="accent1"/>
                  </a:gs>
                  <a:gs pos="100000">
                    <a:schemeClr val="accent1">
                      <a:gamma/>
                      <a:shade val="46275"/>
                      <a:invGamma/>
                    </a:schemeClr>
                  </a:gs>
                </a:gsLst>
                <a:path path="rect">
                  <a:fillToRect r="100000" b="100000"/>
                </a:path>
              </a:gradFill>
              <a:ln>
                <a:noFill/>
              </a:ln>
              <a:effectLst/>
              <a:extLst>
                <a:ext uri="{91240B29-F687-4F45-9708-019B960494DF}">
                  <a14:hiddenLine xmlns:a14="http://schemas.microsoft.com/office/drawing/2010/main" w="9525">
                    <a:solidFill>
                      <a:schemeClr val="hlink"/>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sp>
        <p:nvSpPr>
          <p:cNvPr id="5141" name="Rectangle 24"/>
          <p:cNvSpPr/>
          <p:nvPr/>
        </p:nvSpPr>
        <p:spPr>
          <a:xfrm>
            <a:off x="2197100" y="1628775"/>
            <a:ext cx="4335145" cy="609600"/>
          </a:xfrm>
          <a:prstGeom prst="rect">
            <a:avLst/>
          </a:prstGeom>
          <a:noFill/>
          <a:ln w="9525">
            <a:noFill/>
          </a:ln>
        </p:spPr>
        <p:txBody>
          <a:bodyPr anchor="ctr"/>
          <a:p>
            <a:pPr lvl="0" indent="0" algn="ctr"/>
            <a:endParaRPr lang="zh-CN" altLang="en-US" sz="2400" b="1" dirty="0">
              <a:solidFill>
                <a:schemeClr val="tx1"/>
              </a:solidFill>
              <a:latin typeface="Arial" panose="020B0604020202020204" pitchFamily="34" charset="0"/>
              <a:ea typeface="Gulim" pitchFamily="34" charset="-127"/>
            </a:endParaRPr>
          </a:p>
        </p:txBody>
      </p:sp>
      <p:sp>
        <p:nvSpPr>
          <p:cNvPr id="5142" name="Rectangle 25"/>
          <p:cNvSpPr/>
          <p:nvPr/>
        </p:nvSpPr>
        <p:spPr>
          <a:xfrm>
            <a:off x="1574800" y="1717675"/>
            <a:ext cx="369888" cy="444500"/>
          </a:xfrm>
          <a:prstGeom prst="rect">
            <a:avLst/>
          </a:prstGeom>
          <a:noFill/>
          <a:ln w="9525">
            <a:noFill/>
          </a:ln>
        </p:spPr>
        <p:txBody>
          <a:bodyPr anchor="ctr"/>
          <a:p>
            <a:pPr lvl="0" indent="0" algn="ctr"/>
            <a:r>
              <a:rPr lang="en-US" altLang="ko-KR" sz="3600" dirty="0">
                <a:solidFill>
                  <a:schemeClr val="bg1"/>
                </a:solidFill>
                <a:latin typeface="Arial" panose="020B0604020202020204" pitchFamily="34" charset="0"/>
                <a:ea typeface="Gulim" pitchFamily="34" charset="-127"/>
              </a:rPr>
              <a:t>1</a:t>
            </a:r>
            <a:endParaRPr lang="en-US" altLang="ko-KR" sz="3600" dirty="0">
              <a:solidFill>
                <a:schemeClr val="bg1"/>
              </a:solidFill>
              <a:latin typeface="Arial" panose="020B0604020202020204" pitchFamily="34" charset="0"/>
              <a:ea typeface="Gulim" pitchFamily="34" charset="-127"/>
            </a:endParaRPr>
          </a:p>
        </p:txBody>
      </p:sp>
      <p:sp>
        <p:nvSpPr>
          <p:cNvPr id="5143" name="Rectangle 26"/>
          <p:cNvSpPr/>
          <p:nvPr/>
        </p:nvSpPr>
        <p:spPr>
          <a:xfrm>
            <a:off x="1574800" y="2632075"/>
            <a:ext cx="369888" cy="444500"/>
          </a:xfrm>
          <a:prstGeom prst="rect">
            <a:avLst/>
          </a:prstGeom>
          <a:noFill/>
          <a:ln w="9525">
            <a:noFill/>
          </a:ln>
        </p:spPr>
        <p:txBody>
          <a:bodyPr anchor="ctr"/>
          <a:p>
            <a:pPr lvl="0" indent="0" algn="ctr"/>
            <a:r>
              <a:rPr lang="en-US" altLang="ko-KR" sz="3600" dirty="0">
                <a:solidFill>
                  <a:schemeClr val="bg1"/>
                </a:solidFill>
                <a:latin typeface="Arial" panose="020B0604020202020204" pitchFamily="34" charset="0"/>
                <a:ea typeface="Gulim" pitchFamily="34" charset="-127"/>
              </a:rPr>
              <a:t>2</a:t>
            </a:r>
            <a:endParaRPr lang="en-US" altLang="ko-KR" sz="3600" dirty="0">
              <a:solidFill>
                <a:schemeClr val="bg1"/>
              </a:solidFill>
              <a:latin typeface="Arial" panose="020B0604020202020204" pitchFamily="34" charset="0"/>
              <a:ea typeface="Gulim" pitchFamily="34" charset="-127"/>
            </a:endParaRPr>
          </a:p>
        </p:txBody>
      </p:sp>
      <p:grpSp>
        <p:nvGrpSpPr>
          <p:cNvPr id="5144" name="Group 27"/>
          <p:cNvGrpSpPr/>
          <p:nvPr/>
        </p:nvGrpSpPr>
        <p:grpSpPr>
          <a:xfrm>
            <a:off x="1371600" y="4295775"/>
            <a:ext cx="5283200" cy="812800"/>
            <a:chOff x="1424" y="1608"/>
            <a:chExt cx="3328" cy="512"/>
          </a:xfrm>
        </p:grpSpPr>
        <p:sp>
          <p:nvSpPr>
            <p:cNvPr id="5145" name="AutoShape 28"/>
            <p:cNvSpPr/>
            <p:nvPr/>
          </p:nvSpPr>
          <p:spPr>
            <a:xfrm>
              <a:off x="1632" y="1667"/>
              <a:ext cx="3120" cy="373"/>
            </a:xfrm>
            <a:prstGeom prst="roundRect">
              <a:avLst>
                <a:gd name="adj" fmla="val 50000"/>
              </a:avLst>
            </a:prstGeom>
            <a:gradFill>
              <a:gsLst>
                <a:gs pos="99000">
                  <a:srgbClr val="FBFB11"/>
                </a:gs>
                <a:gs pos="3000">
                  <a:schemeClr val="bg1"/>
                </a:gs>
              </a:gsLst>
              <a:lin ang="0" scaled="0"/>
            </a:gradFill>
            <a:ln w="9525">
              <a:noFill/>
            </a:ln>
          </p:spPr>
          <p:txBody>
            <a:bodyPr wrap="none" anchor="ctr"/>
            <a:p>
              <a:pPr lvl="0" indent="0" algn="ctr"/>
              <a:r>
                <a:rPr lang="en-US" altLang="zh-CN" sz="2400" b="1" dirty="0">
                  <a:sym typeface="+mn-ea"/>
                </a:rPr>
                <a:t>     </a:t>
              </a:r>
              <a:r>
                <a:rPr lang="zh-CN" altLang="en-US" sz="2400" b="1" dirty="0">
                  <a:sym typeface="+mn-ea"/>
                </a:rPr>
                <a:t>柿子树果实生长发育规律</a:t>
              </a:r>
              <a:endParaRPr lang="zh-CN" altLang="en-US" sz="2400" dirty="0">
                <a:latin typeface="Arial" panose="020B0604020202020204" pitchFamily="34" charset="0"/>
                <a:ea typeface="宋体" panose="02010600030101010101" pitchFamily="2" charset="-122"/>
              </a:endParaRPr>
            </a:p>
          </p:txBody>
        </p:sp>
        <p:grpSp>
          <p:nvGrpSpPr>
            <p:cNvPr id="5146" name="Group 29"/>
            <p:cNvGrpSpPr/>
            <p:nvPr/>
          </p:nvGrpSpPr>
          <p:grpSpPr>
            <a:xfrm>
              <a:off x="1424" y="1608"/>
              <a:ext cx="512" cy="512"/>
              <a:chOff x="1424" y="1608"/>
              <a:chExt cx="512" cy="512"/>
            </a:xfrm>
          </p:grpSpPr>
          <p:sp>
            <p:nvSpPr>
              <p:cNvPr id="5147" name="AutoShape 30"/>
              <p:cNvSpPr/>
              <p:nvPr/>
            </p:nvSpPr>
            <p:spPr>
              <a:xfrm>
                <a:off x="1424" y="1608"/>
                <a:ext cx="512" cy="512"/>
              </a:xfrm>
              <a:custGeom>
                <a:avLst/>
                <a:gdLst/>
                <a:ahLst/>
                <a:cxnLst>
                  <a:cxn ang="0">
                    <a:pos x="6" y="0"/>
                  </a:cxn>
                  <a:cxn ang="0">
                    <a:pos x="2" y="2"/>
                  </a:cxn>
                  <a:cxn ang="0">
                    <a:pos x="0" y="6"/>
                  </a:cxn>
                  <a:cxn ang="0">
                    <a:pos x="2" y="10"/>
                  </a:cxn>
                  <a:cxn ang="0">
                    <a:pos x="6" y="12"/>
                  </a:cxn>
                  <a:cxn ang="0">
                    <a:pos x="10" y="10"/>
                  </a:cxn>
                  <a:cxn ang="0">
                    <a:pos x="12" y="6"/>
                  </a:cxn>
                  <a:cxn ang="0">
                    <a:pos x="10" y="2"/>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tx2"/>
                  </a:gs>
                  <a:gs pos="100000">
                    <a:schemeClr val="bg1"/>
                  </a:gs>
                </a:gsLst>
                <a:path path="rect">
                  <a:fillToRect l="100000" t="100000"/>
                </a:path>
                <a:tileRect/>
              </a:gradFill>
              <a:ln w="9525">
                <a:noFill/>
              </a:ln>
              <a:effectLst>
                <a:outerShdw dist="25400" algn="ctr" rotWithShape="0">
                  <a:schemeClr val="bg2"/>
                </a:outerShdw>
              </a:effectLst>
            </p:spPr>
            <p:txBody>
              <a:bodyPr/>
              <a:p>
                <a:endParaRPr lang="zh-CN" altLang="en-US"/>
              </a:p>
            </p:txBody>
          </p:sp>
          <p:sp>
            <p:nvSpPr>
              <p:cNvPr id="8223" name="Oval 31"/>
              <p:cNvSpPr>
                <a:spLocks noChangeArrowheads="1"/>
              </p:cNvSpPr>
              <p:nvPr/>
            </p:nvSpPr>
            <p:spPr bwMode="gray">
              <a:xfrm>
                <a:off x="1504" y="1685"/>
                <a:ext cx="355" cy="355"/>
              </a:xfrm>
              <a:prstGeom prst="ellipse">
                <a:avLst/>
              </a:prstGeom>
              <a:gradFill rotWithShape="1">
                <a:gsLst>
                  <a:gs pos="0">
                    <a:schemeClr val="tx2"/>
                  </a:gs>
                  <a:gs pos="100000">
                    <a:schemeClr val="tx2">
                      <a:gamma/>
                      <a:shade val="46275"/>
                      <a:invGamma/>
                    </a:schemeClr>
                  </a:gs>
                </a:gsLst>
                <a:path path="rect">
                  <a:fillToRect r="100000" b="100000"/>
                </a:path>
              </a:gradFill>
              <a:ln>
                <a:noFill/>
              </a:ln>
              <a:effectLst/>
              <a:extLst>
                <a:ext uri="{91240B29-F687-4F45-9708-019B960494DF}">
                  <a14:hiddenLine xmlns:a14="http://schemas.microsoft.com/office/drawing/2010/main" w="9525">
                    <a:solidFill>
                      <a:schemeClr val="hlink"/>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sp>
        <p:nvSpPr>
          <p:cNvPr id="5149" name="Rectangle 32"/>
          <p:cNvSpPr/>
          <p:nvPr/>
        </p:nvSpPr>
        <p:spPr>
          <a:xfrm>
            <a:off x="2209800" y="4371975"/>
            <a:ext cx="3911600" cy="609600"/>
          </a:xfrm>
          <a:prstGeom prst="rect">
            <a:avLst/>
          </a:prstGeom>
          <a:noFill/>
          <a:ln w="9525">
            <a:noFill/>
          </a:ln>
        </p:spPr>
        <p:txBody>
          <a:bodyPr anchor="ctr"/>
          <a:p>
            <a:pPr lvl="0" indent="0" algn="ctr"/>
            <a:endParaRPr lang="zh-CN" altLang="en-US" sz="2400" b="1" dirty="0">
              <a:solidFill>
                <a:schemeClr val="tx1"/>
              </a:solidFill>
              <a:latin typeface="Arial" panose="020B0604020202020204" pitchFamily="34" charset="0"/>
            </a:endParaRPr>
          </a:p>
        </p:txBody>
      </p:sp>
      <p:sp>
        <p:nvSpPr>
          <p:cNvPr id="5150" name="Rectangle 33"/>
          <p:cNvSpPr/>
          <p:nvPr/>
        </p:nvSpPr>
        <p:spPr>
          <a:xfrm>
            <a:off x="1574800" y="4448175"/>
            <a:ext cx="369888" cy="444500"/>
          </a:xfrm>
          <a:prstGeom prst="rect">
            <a:avLst/>
          </a:prstGeom>
          <a:noFill/>
          <a:ln w="9525">
            <a:noFill/>
          </a:ln>
        </p:spPr>
        <p:txBody>
          <a:bodyPr anchor="ctr"/>
          <a:p>
            <a:pPr lvl="0" indent="0" algn="ctr"/>
            <a:r>
              <a:rPr lang="en-US" altLang="zh-CN" sz="3600" dirty="0">
                <a:solidFill>
                  <a:schemeClr val="bg1"/>
                </a:solidFill>
                <a:latin typeface="Arial" panose="020B0604020202020204" pitchFamily="34" charset="0"/>
                <a:ea typeface="Gulim" pitchFamily="34" charset="-127"/>
              </a:rPr>
              <a:t>4</a:t>
            </a:r>
            <a:endParaRPr lang="en-US" altLang="ko-KR" sz="3600" dirty="0">
              <a:solidFill>
                <a:schemeClr val="bg1"/>
              </a:solidFill>
              <a:latin typeface="Arial" panose="020B0604020202020204" pitchFamily="34" charset="0"/>
              <a:ea typeface="Gulim" pitchFamily="34" charset="-127"/>
            </a:endParaRPr>
          </a:p>
        </p:txBody>
      </p:sp>
      <p:sp>
        <p:nvSpPr>
          <p:cNvPr id="2" name="Rectangle 24"/>
          <p:cNvSpPr/>
          <p:nvPr/>
        </p:nvSpPr>
        <p:spPr>
          <a:xfrm>
            <a:off x="2222500" y="2573655"/>
            <a:ext cx="4335145" cy="686435"/>
          </a:xfrm>
          <a:prstGeom prst="rect">
            <a:avLst/>
          </a:prstGeom>
          <a:noFill/>
          <a:ln w="9525">
            <a:noFill/>
          </a:ln>
        </p:spPr>
        <p:txBody>
          <a:bodyPr anchor="ctr"/>
          <a:p>
            <a:pPr lvl="0" indent="0" algn="ctr"/>
            <a:endParaRPr lang="zh-CN" altLang="en-US" sz="2400" b="1" dirty="0">
              <a:solidFill>
                <a:schemeClr val="tx1"/>
              </a:solidFill>
              <a:latin typeface="Arial" panose="020B0604020202020204" pitchFamily="34" charset="0"/>
              <a:ea typeface="Gulim" pitchFamily="34" charset="-127"/>
            </a:endParaRPr>
          </a:p>
        </p:txBody>
      </p:sp>
      <p:grpSp>
        <p:nvGrpSpPr>
          <p:cNvPr id="3" name="Group 27"/>
          <p:cNvGrpSpPr/>
          <p:nvPr/>
        </p:nvGrpSpPr>
        <p:grpSpPr>
          <a:xfrm>
            <a:off x="1350645" y="5273675"/>
            <a:ext cx="5283200" cy="812800"/>
            <a:chOff x="1424" y="1608"/>
            <a:chExt cx="3328" cy="512"/>
          </a:xfrm>
        </p:grpSpPr>
        <p:sp>
          <p:nvSpPr>
            <p:cNvPr id="4" name="AutoShape 28"/>
            <p:cNvSpPr/>
            <p:nvPr/>
          </p:nvSpPr>
          <p:spPr>
            <a:xfrm>
              <a:off x="1632" y="1667"/>
              <a:ext cx="3120" cy="373"/>
            </a:xfrm>
            <a:prstGeom prst="roundRect">
              <a:avLst>
                <a:gd name="adj" fmla="val 50000"/>
              </a:avLst>
            </a:prstGeom>
            <a:gradFill>
              <a:gsLst>
                <a:gs pos="99000">
                  <a:srgbClr val="FBFB11"/>
                </a:gs>
                <a:gs pos="3000">
                  <a:schemeClr val="bg1"/>
                </a:gs>
              </a:gsLst>
              <a:lin ang="0" scaled="0"/>
            </a:gradFill>
            <a:ln w="9525">
              <a:noFill/>
            </a:ln>
          </p:spPr>
          <p:txBody>
            <a:bodyPr wrap="none" anchor="ctr"/>
            <a:p>
              <a:pPr lvl="0" indent="0"/>
              <a:endParaRPr lang="zh-CN" altLang="en-US" dirty="0">
                <a:latin typeface="Arial" panose="020B0604020202020204" pitchFamily="34" charset="0"/>
                <a:ea typeface="宋体" panose="02010600030101010101" pitchFamily="2" charset="-122"/>
              </a:endParaRPr>
            </a:p>
          </p:txBody>
        </p:sp>
        <p:grpSp>
          <p:nvGrpSpPr>
            <p:cNvPr id="5" name="Group 29"/>
            <p:cNvGrpSpPr/>
            <p:nvPr/>
          </p:nvGrpSpPr>
          <p:grpSpPr>
            <a:xfrm>
              <a:off x="1424" y="1608"/>
              <a:ext cx="512" cy="512"/>
              <a:chOff x="1424" y="1608"/>
              <a:chExt cx="512" cy="512"/>
            </a:xfrm>
          </p:grpSpPr>
          <p:sp>
            <p:nvSpPr>
              <p:cNvPr id="6" name="AutoShape 30"/>
              <p:cNvSpPr/>
              <p:nvPr/>
            </p:nvSpPr>
            <p:spPr>
              <a:xfrm>
                <a:off x="1424" y="1608"/>
                <a:ext cx="512" cy="512"/>
              </a:xfrm>
              <a:custGeom>
                <a:avLst/>
                <a:gdLst/>
                <a:ahLst/>
                <a:cxnLst>
                  <a:cxn ang="0">
                    <a:pos x="6" y="0"/>
                  </a:cxn>
                  <a:cxn ang="0">
                    <a:pos x="2" y="2"/>
                  </a:cxn>
                  <a:cxn ang="0">
                    <a:pos x="0" y="6"/>
                  </a:cxn>
                  <a:cxn ang="0">
                    <a:pos x="2" y="10"/>
                  </a:cxn>
                  <a:cxn ang="0">
                    <a:pos x="6" y="12"/>
                  </a:cxn>
                  <a:cxn ang="0">
                    <a:pos x="10" y="10"/>
                  </a:cxn>
                  <a:cxn ang="0">
                    <a:pos x="12" y="6"/>
                  </a:cxn>
                  <a:cxn ang="0">
                    <a:pos x="10" y="2"/>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tx2"/>
                  </a:gs>
                  <a:gs pos="100000">
                    <a:schemeClr val="bg1"/>
                  </a:gs>
                </a:gsLst>
                <a:path path="rect">
                  <a:fillToRect l="100000" t="100000"/>
                </a:path>
                <a:tileRect/>
              </a:gradFill>
              <a:ln w="9525">
                <a:noFill/>
              </a:ln>
              <a:effectLst>
                <a:outerShdw dist="25400" algn="ctr" rotWithShape="0">
                  <a:schemeClr val="bg2"/>
                </a:outerShdw>
              </a:effectLst>
            </p:spPr>
            <p:txBody>
              <a:bodyPr/>
              <a:p>
                <a:endParaRPr lang="zh-CN" altLang="en-US"/>
              </a:p>
            </p:txBody>
          </p:sp>
          <p:sp>
            <p:nvSpPr>
              <p:cNvPr id="7" name="Oval 31"/>
              <p:cNvSpPr>
                <a:spLocks noChangeArrowheads="1"/>
              </p:cNvSpPr>
              <p:nvPr/>
            </p:nvSpPr>
            <p:spPr bwMode="gray">
              <a:xfrm>
                <a:off x="1504" y="1685"/>
                <a:ext cx="355" cy="355"/>
              </a:xfrm>
              <a:prstGeom prst="ellipse">
                <a:avLst/>
              </a:prstGeom>
              <a:gradFill rotWithShape="1">
                <a:gsLst>
                  <a:gs pos="0">
                    <a:schemeClr val="tx2"/>
                  </a:gs>
                  <a:gs pos="100000">
                    <a:schemeClr val="tx2">
                      <a:gamma/>
                      <a:shade val="46275"/>
                      <a:invGamma/>
                    </a:schemeClr>
                  </a:gs>
                </a:gsLst>
                <a:path path="rect">
                  <a:fillToRect r="100000" b="100000"/>
                </a:path>
              </a:gradFill>
              <a:ln>
                <a:noFill/>
              </a:ln>
              <a:effectLst/>
              <a:extLst>
                <a:ext uri="{91240B29-F687-4F45-9708-019B960494DF}">
                  <a14:hiddenLine xmlns:a14="http://schemas.microsoft.com/office/drawing/2010/main" w="9525">
                    <a:solidFill>
                      <a:schemeClr val="hlink"/>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rPr>
                  <a:t>5</a:t>
                </a:r>
                <a:endParaRPr kumimoji="0" lang="en-US" altLang="zh-CN" sz="32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grpSp>
      </p:grpSp>
      <p:sp>
        <p:nvSpPr>
          <p:cNvPr id="8" name="Rectangle 32"/>
          <p:cNvSpPr/>
          <p:nvPr/>
        </p:nvSpPr>
        <p:spPr>
          <a:xfrm>
            <a:off x="2041525" y="5358765"/>
            <a:ext cx="3911600" cy="609600"/>
          </a:xfrm>
          <a:prstGeom prst="rect">
            <a:avLst/>
          </a:prstGeom>
          <a:noFill/>
          <a:ln w="9525">
            <a:noFill/>
          </a:ln>
        </p:spPr>
        <p:txBody>
          <a:bodyPr anchor="ctr"/>
          <a:p>
            <a:pPr lvl="0" indent="0" algn="ctr"/>
            <a:r>
              <a:rPr lang="en-US" altLang="zh-CN" sz="2400" b="1" dirty="0">
                <a:solidFill>
                  <a:schemeClr val="tx1"/>
                </a:solidFill>
                <a:latin typeface="Arial" panose="020B0604020202020204" pitchFamily="34" charset="0"/>
              </a:rPr>
              <a:t>     </a:t>
            </a:r>
            <a:r>
              <a:rPr lang="zh-CN" altLang="en-US" sz="2400" b="1" dirty="0">
                <a:solidFill>
                  <a:schemeClr val="tx1"/>
                </a:solidFill>
                <a:latin typeface="Arial" panose="020B0604020202020204" pitchFamily="34" charset="0"/>
              </a:rPr>
              <a:t>柿子树水肥一体化技术</a:t>
            </a:r>
            <a:endParaRPr lang="zh-CN" altLang="en-US" sz="2400" b="1" dirty="0">
              <a:solidFill>
                <a:schemeClr val="tx1"/>
              </a:solidFill>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a:sym typeface="+mn-ea"/>
              </a:rPr>
              <a:t>秋季施肥的八大优点</a:t>
            </a:r>
            <a:r>
              <a:rPr lang="en-US" altLang="zh-CN" sz="2800">
                <a:sym typeface="+mn-ea"/>
              </a:rPr>
              <a:t>5</a:t>
            </a:r>
            <a:endParaRPr lang="en-US" altLang="zh-CN" sz="2800">
              <a:sym typeface="+mn-ea"/>
            </a:endParaRPr>
          </a:p>
        </p:txBody>
      </p:sp>
      <p:sp>
        <p:nvSpPr>
          <p:cNvPr id="3" name="内容占位符 2"/>
          <p:cNvSpPr>
            <a:spLocks noGrp="1"/>
          </p:cNvSpPr>
          <p:nvPr>
            <p:ph idx="1"/>
          </p:nvPr>
        </p:nvSpPr>
        <p:spPr/>
        <p:txBody>
          <a:bodyPr/>
          <a:lstStyle/>
          <a:p>
            <a:pPr marL="0" indent="0">
              <a:lnSpc>
                <a:spcPct val="150000"/>
              </a:lnSpc>
              <a:buNone/>
            </a:pPr>
            <a:r>
              <a:rPr lang="en-US" altLang="zh-CN">
                <a:sym typeface="+mn-ea"/>
              </a:rPr>
              <a:t>      </a:t>
            </a:r>
            <a:r>
              <a:rPr lang="zh-CN" altLang="en-US" sz="2400">
                <a:sym typeface="+mn-ea"/>
              </a:rPr>
              <a:t>五、秋季土温较高，墒情较好，有利于</a:t>
            </a:r>
            <a:r>
              <a:rPr lang="zh-CN" altLang="en-US" sz="2400">
                <a:solidFill>
                  <a:srgbClr val="FF0000"/>
                </a:solidFill>
                <a:sym typeface="+mn-ea"/>
              </a:rPr>
              <a:t>土壤微生物</a:t>
            </a:r>
            <a:r>
              <a:rPr lang="zh-CN" altLang="en-US" sz="2400">
                <a:sym typeface="+mn-ea"/>
              </a:rPr>
              <a:t>活动，施入的有机肥腐熟快，易被根系吸收利用。</a:t>
            </a:r>
            <a:endParaRPr lang="zh-CN" altLang="en-US" sz="2400">
              <a:sym typeface="+mn-ea"/>
            </a:endParaRPr>
          </a:p>
          <a:p>
            <a:pPr marL="0" indent="0">
              <a:lnSpc>
                <a:spcPct val="150000"/>
              </a:lnSpc>
              <a:buNone/>
            </a:pPr>
            <a:endParaRPr lang="zh-CN" altLang="en-US" sz="2400">
              <a:sym typeface="+mn-ea"/>
            </a:endParaRPr>
          </a:p>
          <a:p>
            <a:pPr marL="0" indent="0">
              <a:lnSpc>
                <a:spcPct val="150000"/>
              </a:lnSpc>
              <a:buNone/>
            </a:pPr>
            <a:r>
              <a:rPr lang="zh-CN" altLang="en-US" sz="2400">
                <a:sym typeface="+mn-ea"/>
              </a:rPr>
              <a:t>       试验数据表明，秋季施肥可以使氮、磷、钾、钙及镁的肥效分别提高1倍、5倍、3倍、2倍和2倍。</a:t>
            </a:r>
            <a:endParaRPr lang="zh-CN" altLang="en-US" sz="2400">
              <a:sym typeface="+mn-ea"/>
            </a:endParaRPr>
          </a:p>
          <a:p>
            <a:pPr marL="0" indent="0">
              <a:lnSpc>
                <a:spcPct val="150000"/>
              </a:lnSpc>
              <a:buNone/>
            </a:pPr>
            <a:endParaRPr lang="zh-CN" altLang="en-US" sz="2400">
              <a:sym typeface="+mn-ea"/>
            </a:endParaRPr>
          </a:p>
          <a:p>
            <a:pPr marL="0" indent="0">
              <a:buNone/>
            </a:pPr>
            <a:endParaRPr lang="zh-CN" altLang="en-US" sz="2400">
              <a:sym typeface="+mn-ea"/>
            </a:endParaRPr>
          </a:p>
          <a:p>
            <a:pPr marL="0" indent="0">
              <a:buNone/>
            </a:pPr>
            <a:r>
              <a:rPr lang="zh-CN" altLang="en-US" sz="2400">
                <a:sym typeface="+mn-ea"/>
              </a:rPr>
              <a:t>      </a:t>
            </a:r>
            <a:r>
              <a:rPr lang="zh-CN" altLang="en-US" sz="2400">
                <a:solidFill>
                  <a:srgbClr val="FF0000"/>
                </a:solidFill>
                <a:sym typeface="+mn-ea"/>
              </a:rPr>
              <a:t>（提高肥效利用率）</a:t>
            </a:r>
            <a:endParaRPr lang="zh-CN" altLang="en-US" sz="2400">
              <a:solidFill>
                <a:srgbClr val="FF0000"/>
              </a:solidFill>
              <a:sym typeface="+mn-ea"/>
            </a:endParaRPr>
          </a:p>
          <a:p>
            <a:endParaRPr lang="zh-CN" altLang="en-US" sz="2400"/>
          </a:p>
          <a:p>
            <a:endParaRPr lang="zh-CN" altLang="en-US"/>
          </a:p>
          <a:p>
            <a:endParaRPr lang="zh-CN" altLang="en-US"/>
          </a:p>
          <a:p>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a:sym typeface="+mn-ea"/>
              </a:rPr>
              <a:t>秋季施肥的八大优点</a:t>
            </a:r>
            <a:r>
              <a:rPr lang="en-US" altLang="zh-CN" sz="2800">
                <a:sym typeface="+mn-ea"/>
              </a:rPr>
              <a:t>6</a:t>
            </a:r>
            <a:endParaRPr lang="en-US" altLang="zh-CN" sz="2800">
              <a:sym typeface="+mn-ea"/>
            </a:endParaRPr>
          </a:p>
        </p:txBody>
      </p:sp>
      <p:sp>
        <p:nvSpPr>
          <p:cNvPr id="3" name="内容占位符 2"/>
          <p:cNvSpPr>
            <a:spLocks noGrp="1"/>
          </p:cNvSpPr>
          <p:nvPr>
            <p:ph idx="1"/>
          </p:nvPr>
        </p:nvSpPr>
        <p:spPr>
          <a:xfrm>
            <a:off x="457200" y="995680"/>
            <a:ext cx="8229600" cy="4525963"/>
          </a:xfrm>
        </p:spPr>
        <p:txBody>
          <a:bodyPr/>
          <a:lstStyle/>
          <a:p>
            <a:pPr marL="0" indent="0">
              <a:lnSpc>
                <a:spcPct val="150000"/>
              </a:lnSpc>
              <a:buNone/>
            </a:pPr>
            <a:r>
              <a:rPr lang="en-US" altLang="zh-CN">
                <a:sym typeface="+mn-ea"/>
              </a:rPr>
              <a:t>      </a:t>
            </a:r>
            <a:r>
              <a:rPr lang="en-US" altLang="zh-CN" sz="2400">
                <a:sym typeface="+mn-ea"/>
              </a:rPr>
              <a:t> </a:t>
            </a:r>
            <a:r>
              <a:rPr lang="zh-CN" altLang="en-US" sz="2400">
                <a:sym typeface="+mn-ea"/>
              </a:rPr>
              <a:t>六、秋施基肥有利于协调营养生长和生殖生长，即肥料中的速效养分被吸收后，能大大增强秋叶的功能，养分积累增多，使花芽充实饱满，来年春季萌芽早，开花整齐，春梢长势强，生长量大，利于维持优质丰产的健壮树势；</a:t>
            </a:r>
            <a:endParaRPr lang="zh-CN" altLang="en-US" sz="2400">
              <a:sym typeface="+mn-ea"/>
            </a:endParaRPr>
          </a:p>
          <a:p>
            <a:pPr marL="0" indent="0">
              <a:lnSpc>
                <a:spcPct val="150000"/>
              </a:lnSpc>
              <a:buNone/>
            </a:pPr>
            <a:endParaRPr lang="zh-CN" altLang="en-US" sz="1200">
              <a:sym typeface="+mn-ea"/>
            </a:endParaRPr>
          </a:p>
          <a:p>
            <a:pPr marL="0" indent="0">
              <a:lnSpc>
                <a:spcPct val="150000"/>
              </a:lnSpc>
              <a:buNone/>
            </a:pPr>
            <a:r>
              <a:rPr lang="zh-CN" altLang="en-US" sz="2400">
                <a:sym typeface="+mn-ea"/>
              </a:rPr>
              <a:t>        而迟效养分在土壤中经过长时间的腐熟分解，春季易被吸收利用，加强了春梢后期发育，提高了中短枝的质量，且能及时停长，为花芽分化创造了条件。</a:t>
            </a:r>
            <a:endParaRPr lang="zh-CN" altLang="en-US" sz="2400">
              <a:sym typeface="+mn-ea"/>
            </a:endParaRPr>
          </a:p>
          <a:p>
            <a:pPr marL="0" indent="0">
              <a:buNone/>
            </a:pPr>
            <a:endParaRPr lang="zh-CN" altLang="en-US" sz="2400">
              <a:sym typeface="+mn-ea"/>
            </a:endParaRPr>
          </a:p>
          <a:p>
            <a:pPr marL="0" indent="0">
              <a:buNone/>
            </a:pPr>
            <a:r>
              <a:rPr lang="zh-CN" altLang="en-US" sz="2400">
                <a:sym typeface="+mn-ea"/>
              </a:rPr>
              <a:t>         </a:t>
            </a:r>
            <a:r>
              <a:rPr lang="zh-CN" altLang="en-US" sz="2400">
                <a:solidFill>
                  <a:srgbClr val="FF0000"/>
                </a:solidFill>
                <a:sym typeface="+mn-ea"/>
              </a:rPr>
              <a:t>（速效</a:t>
            </a:r>
            <a:r>
              <a:rPr lang="en-US" altLang="zh-CN" sz="2400">
                <a:solidFill>
                  <a:srgbClr val="FF0000"/>
                </a:solidFill>
                <a:sym typeface="+mn-ea"/>
              </a:rPr>
              <a:t>+</a:t>
            </a:r>
            <a:r>
              <a:rPr lang="zh-CN" altLang="en-US" sz="2400">
                <a:solidFill>
                  <a:srgbClr val="FF0000"/>
                </a:solidFill>
                <a:sym typeface="+mn-ea"/>
              </a:rPr>
              <a:t>迟效）</a:t>
            </a:r>
            <a:endParaRPr lang="zh-CN" altLang="en-US" sz="2400">
              <a:solidFill>
                <a:srgbClr val="FF0000"/>
              </a:solidFill>
              <a:sym typeface="+mn-ea"/>
            </a:endParaRPr>
          </a:p>
          <a:p>
            <a:endParaRPr lang="zh-CN" altLang="en-US" sz="2400">
              <a:solidFill>
                <a:srgbClr val="FF0000"/>
              </a:solidFill>
              <a:sym typeface="+mn-ea"/>
            </a:endParaRPr>
          </a:p>
          <a:p>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a:sym typeface="+mn-ea"/>
              </a:rPr>
              <a:t>秋季施肥的八大优点</a:t>
            </a:r>
            <a:r>
              <a:rPr lang="en-US" altLang="zh-CN" sz="2800">
                <a:sym typeface="+mn-ea"/>
              </a:rPr>
              <a:t>7</a:t>
            </a:r>
            <a:endParaRPr lang="en-US" altLang="zh-CN" sz="2800">
              <a:sym typeface="+mn-ea"/>
            </a:endParaRPr>
          </a:p>
        </p:txBody>
      </p:sp>
      <p:sp>
        <p:nvSpPr>
          <p:cNvPr id="3" name="内容占位符 2"/>
          <p:cNvSpPr>
            <a:spLocks noGrp="1"/>
          </p:cNvSpPr>
          <p:nvPr>
            <p:ph idx="1"/>
          </p:nvPr>
        </p:nvSpPr>
        <p:spPr/>
        <p:txBody>
          <a:bodyPr/>
          <a:lstStyle/>
          <a:p>
            <a:pPr marL="0" indent="0">
              <a:buNone/>
            </a:pPr>
            <a:r>
              <a:rPr lang="en-US" altLang="zh-CN">
                <a:sym typeface="+mn-ea"/>
              </a:rPr>
              <a:t>      </a:t>
            </a:r>
            <a:r>
              <a:rPr lang="zh-CN" altLang="en-US" sz="2400">
                <a:sym typeface="+mn-ea"/>
              </a:rPr>
              <a:t>七、改善根系生长环境，提高树体抗逆性能。</a:t>
            </a:r>
            <a:endParaRPr lang="zh-CN" altLang="en-US" sz="2400">
              <a:sym typeface="+mn-ea"/>
            </a:endParaRPr>
          </a:p>
          <a:p>
            <a:pPr marL="0" indent="0">
              <a:buNone/>
            </a:pPr>
            <a:endParaRPr lang="zh-CN" altLang="en-US" sz="2400">
              <a:sym typeface="+mn-ea"/>
            </a:endParaRPr>
          </a:p>
          <a:p>
            <a:pPr marL="0" indent="0">
              <a:lnSpc>
                <a:spcPct val="150000"/>
              </a:lnSpc>
              <a:buNone/>
            </a:pPr>
            <a:r>
              <a:rPr lang="zh-CN" altLang="en-US" sz="2400">
                <a:sym typeface="+mn-ea"/>
              </a:rPr>
              <a:t>        结合秋季施肥、深翻土壤，能够优化土壤结构，改善土壤通透条件，</a:t>
            </a:r>
            <a:r>
              <a:rPr lang="zh-CN" altLang="en-US" sz="2400">
                <a:solidFill>
                  <a:srgbClr val="FF0000"/>
                </a:solidFill>
                <a:sym typeface="+mn-ea"/>
              </a:rPr>
              <a:t>利于根系呼吸生长</a:t>
            </a:r>
            <a:r>
              <a:rPr lang="zh-CN" altLang="en-US" sz="2400">
                <a:sym typeface="+mn-ea"/>
              </a:rPr>
              <a:t>，提高土壤蓄水保肥、防寒越冬能力</a:t>
            </a:r>
            <a:r>
              <a:rPr lang="zh-CN" altLang="en-US">
                <a:sym typeface="+mn-ea"/>
              </a:rPr>
              <a:t>。</a:t>
            </a:r>
            <a:endParaRPr lang="zh-CN" altLang="en-US"/>
          </a:p>
          <a:p>
            <a:pPr marL="0" indent="0">
              <a:lnSpc>
                <a:spcPct val="150000"/>
              </a:lnSpc>
              <a:buNone/>
            </a:pPr>
            <a:endParaRPr lang="zh-CN" altLang="en-US"/>
          </a:p>
          <a:p>
            <a:endParaRPr lang="zh-CN" altLang="en-US"/>
          </a:p>
          <a:p>
            <a:endParaRPr lang="zh-CN" altLang="en-US"/>
          </a:p>
          <a:p>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a:sym typeface="+mn-ea"/>
              </a:rPr>
              <a:t>秋季施肥的八大优点</a:t>
            </a:r>
            <a:r>
              <a:rPr lang="en-US" altLang="zh-CN" sz="2800">
                <a:sym typeface="+mn-ea"/>
              </a:rPr>
              <a:t>8</a:t>
            </a:r>
            <a:endParaRPr lang="en-US" altLang="zh-CN" sz="2800">
              <a:sym typeface="+mn-ea"/>
            </a:endParaRPr>
          </a:p>
        </p:txBody>
      </p:sp>
      <p:sp>
        <p:nvSpPr>
          <p:cNvPr id="3" name="内容占位符 2"/>
          <p:cNvSpPr>
            <a:spLocks noGrp="1"/>
          </p:cNvSpPr>
          <p:nvPr>
            <p:ph idx="1"/>
          </p:nvPr>
        </p:nvSpPr>
        <p:spPr/>
        <p:txBody>
          <a:bodyPr/>
          <a:lstStyle/>
          <a:p>
            <a:pPr marL="0" indent="0">
              <a:lnSpc>
                <a:spcPct val="150000"/>
              </a:lnSpc>
              <a:buNone/>
            </a:pPr>
            <a:r>
              <a:rPr lang="en-US" altLang="zh-CN">
                <a:sym typeface="+mn-ea"/>
              </a:rPr>
              <a:t>     </a:t>
            </a:r>
            <a:r>
              <a:rPr lang="zh-CN" altLang="en-US" sz="2400">
                <a:sym typeface="+mn-ea"/>
              </a:rPr>
              <a:t>八、秋季是果树根系生长的旺盛期，此时施肥所造成受伤的细小树根能很快</a:t>
            </a:r>
            <a:r>
              <a:rPr lang="zh-CN" altLang="en-US" sz="2400">
                <a:solidFill>
                  <a:srgbClr val="FF0000"/>
                </a:solidFill>
                <a:sym typeface="+mn-ea"/>
              </a:rPr>
              <a:t>愈合</a:t>
            </a:r>
            <a:r>
              <a:rPr lang="zh-CN" altLang="en-US" sz="2400">
                <a:sym typeface="+mn-ea"/>
              </a:rPr>
              <a:t>，还能</a:t>
            </a:r>
            <a:r>
              <a:rPr lang="zh-CN" altLang="en-US" sz="2400">
                <a:solidFill>
                  <a:srgbClr val="FF0000"/>
                </a:solidFill>
                <a:sym typeface="+mn-ea"/>
              </a:rPr>
              <a:t>快速促发新根</a:t>
            </a:r>
            <a:r>
              <a:rPr lang="zh-CN" altLang="en-US" sz="2400">
                <a:sym typeface="+mn-ea"/>
              </a:rPr>
              <a:t>，从而增加吸收根数量，扩大营养元素的吸收面积，大大</a:t>
            </a:r>
            <a:r>
              <a:rPr lang="zh-CN" altLang="en-US" sz="2400">
                <a:solidFill>
                  <a:srgbClr val="FF0000"/>
                </a:solidFill>
                <a:sym typeface="+mn-ea"/>
              </a:rPr>
              <a:t>提高肥料的利用率。</a:t>
            </a:r>
            <a:endParaRPr lang="zh-CN" altLang="en-US" sz="2400">
              <a:solidFill>
                <a:srgbClr val="FF0000"/>
              </a:solidFill>
              <a:sym typeface="+mn-ea"/>
            </a:endParaRPr>
          </a:p>
          <a:p>
            <a:pPr marL="0" indent="0">
              <a:lnSpc>
                <a:spcPct val="150000"/>
              </a:lnSpc>
              <a:buNone/>
            </a:pPr>
            <a:endParaRPr lang="zh-CN" altLang="en-US" sz="2400">
              <a:solidFill>
                <a:srgbClr val="FF0000"/>
              </a:solidFill>
              <a:sym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b="1">
                <a:sym typeface="+mn-ea"/>
              </a:rPr>
              <a:t>肥水一体化施肥技术</a:t>
            </a:r>
            <a:endParaRPr lang="zh-CN" altLang="en-US" sz="3200" b="1">
              <a:sym typeface="+mn-ea"/>
            </a:endParaRPr>
          </a:p>
        </p:txBody>
      </p:sp>
      <p:sp>
        <p:nvSpPr>
          <p:cNvPr id="3" name="内容占位符 2"/>
          <p:cNvSpPr>
            <a:spLocks noGrp="1"/>
          </p:cNvSpPr>
          <p:nvPr>
            <p:ph idx="1"/>
          </p:nvPr>
        </p:nvSpPr>
        <p:spPr>
          <a:xfrm>
            <a:off x="457200" y="1165860"/>
            <a:ext cx="8229600" cy="4525963"/>
          </a:xfrm>
        </p:spPr>
        <p:txBody>
          <a:bodyPr/>
          <a:lstStyle/>
          <a:p>
            <a:pPr marL="0" indent="0">
              <a:buNone/>
            </a:pPr>
            <a:r>
              <a:rPr lang="en-US" altLang="zh-CN"/>
              <a:t>      </a:t>
            </a:r>
            <a:r>
              <a:rPr lang="zh-CN" altLang="en-US" sz="2400" b="1"/>
              <a:t>肥水一体化施肥技术</a:t>
            </a:r>
            <a:endParaRPr lang="zh-CN" altLang="en-US" sz="2400" b="1"/>
          </a:p>
          <a:p>
            <a:pPr marL="0" indent="0">
              <a:buNone/>
            </a:pPr>
            <a:r>
              <a:rPr lang="zh-CN" altLang="en-US" sz="2400"/>
              <a:t>        就是</a:t>
            </a:r>
            <a:r>
              <a:rPr lang="zh-CN" altLang="en-US" sz="2400">
                <a:solidFill>
                  <a:srgbClr val="FF0000"/>
                </a:solidFill>
              </a:rPr>
              <a:t>通过灌溉系统施肥</a:t>
            </a:r>
            <a:r>
              <a:rPr lang="zh-CN" altLang="en-US" sz="2400"/>
              <a:t>，作物在吸收水分的同时吸收养分。</a:t>
            </a:r>
            <a:endParaRPr lang="zh-CN" altLang="en-US" sz="2400"/>
          </a:p>
          <a:p>
            <a:pPr marL="0" indent="0">
              <a:buNone/>
            </a:pPr>
            <a:r>
              <a:rPr lang="zh-CN" altLang="en-US" sz="2400"/>
              <a:t>       通常与灌溉同时进行的施肥是在压力作用下将肥料溶液注入灌溉输水管道而实现的。</a:t>
            </a:r>
            <a:endParaRPr lang="zh-CN" altLang="en-US" sz="2400"/>
          </a:p>
          <a:p>
            <a:pPr marL="0" indent="0">
              <a:buNone/>
            </a:pPr>
            <a:endParaRPr lang="zh-CN" altLang="en-US" sz="2400"/>
          </a:p>
          <a:p>
            <a:pPr marL="0" indent="0">
              <a:buNone/>
            </a:pPr>
            <a:r>
              <a:rPr lang="zh-CN" altLang="en-US" sz="2400"/>
              <a:t>       溶有肥料的水通过灌水器（追肥枪）将肥液喷洒到作物上或注入根区。</a:t>
            </a:r>
            <a:endParaRPr lang="zh-CN" altLang="en-US" sz="2400"/>
          </a:p>
          <a:p>
            <a:pPr marL="0" indent="0">
              <a:buNone/>
            </a:pPr>
            <a:endParaRPr lang="zh-CN" altLang="en-US" sz="2400"/>
          </a:p>
          <a:p>
            <a:pPr marL="0" indent="0">
              <a:buNone/>
            </a:pPr>
            <a:r>
              <a:rPr lang="zh-CN" altLang="en-US" sz="2400"/>
              <a:t>       它是现代作物生产的一项重要技术，具有显著的节水、节肥、省工的效果。</a:t>
            </a:r>
            <a:endParaRPr lang="zh-CN" altLang="en-US" sz="2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2800"/>
              <a:t>冬季施肥的弊端</a:t>
            </a:r>
            <a:endParaRPr lang="zh-CN" altLang="en-US" sz="2800"/>
          </a:p>
        </p:txBody>
      </p:sp>
      <p:sp>
        <p:nvSpPr>
          <p:cNvPr id="3" name="内容占位符 2"/>
          <p:cNvSpPr>
            <a:spLocks noGrp="1"/>
          </p:cNvSpPr>
          <p:nvPr>
            <p:ph idx="1"/>
          </p:nvPr>
        </p:nvSpPr>
        <p:spPr>
          <a:xfrm>
            <a:off x="1968500" y="1417955"/>
            <a:ext cx="4996180" cy="4225925"/>
          </a:xfrm>
          <a:solidFill>
            <a:schemeClr val="bg1"/>
          </a:solidFill>
        </p:spPr>
        <p:txBody>
          <a:bodyPr/>
          <a:p>
            <a:pPr marL="0" indent="0">
              <a:lnSpc>
                <a:spcPct val="150000"/>
              </a:lnSpc>
              <a:buNone/>
            </a:pPr>
            <a:r>
              <a:rPr lang="en-US" altLang="zh-CN"/>
              <a:t>      </a:t>
            </a:r>
            <a:endParaRPr lang="en-US" altLang="zh-CN"/>
          </a:p>
          <a:p>
            <a:pPr marL="0" indent="0">
              <a:lnSpc>
                <a:spcPct val="200000"/>
              </a:lnSpc>
              <a:buNone/>
            </a:pPr>
            <a:r>
              <a:rPr lang="en-US" altLang="zh-CN"/>
              <a:t>      </a:t>
            </a:r>
            <a:r>
              <a:rPr lang="en-US" altLang="zh-CN" sz="2400"/>
              <a:t>1</a:t>
            </a:r>
            <a:r>
              <a:rPr lang="zh-CN" altLang="en-US" sz="2400"/>
              <a:t>、肥料利用率低</a:t>
            </a:r>
            <a:endParaRPr lang="zh-CN" altLang="en-US" sz="2400"/>
          </a:p>
          <a:p>
            <a:pPr marL="0" indent="0">
              <a:lnSpc>
                <a:spcPct val="200000"/>
              </a:lnSpc>
              <a:buNone/>
            </a:pPr>
            <a:r>
              <a:rPr lang="zh-CN" altLang="en-US" sz="2400"/>
              <a:t>        </a:t>
            </a:r>
            <a:r>
              <a:rPr lang="en-US" altLang="zh-CN" sz="2400"/>
              <a:t>2</a:t>
            </a:r>
            <a:r>
              <a:rPr lang="zh-CN" altLang="en-US" sz="2400"/>
              <a:t>、肥料流失现象</a:t>
            </a:r>
            <a:endParaRPr lang="zh-CN" altLang="en-US" sz="2400"/>
          </a:p>
          <a:p>
            <a:pPr marL="0" indent="0">
              <a:lnSpc>
                <a:spcPct val="200000"/>
              </a:lnSpc>
              <a:buNone/>
            </a:pPr>
            <a:r>
              <a:rPr lang="zh-CN" altLang="en-US" sz="2400"/>
              <a:t>        </a:t>
            </a:r>
            <a:r>
              <a:rPr lang="en-US" altLang="zh-CN" sz="2400"/>
              <a:t>3</a:t>
            </a:r>
            <a:r>
              <a:rPr lang="zh-CN" altLang="en-US" sz="2400"/>
              <a:t>、对土壤和地下水源的污染</a:t>
            </a:r>
            <a:endParaRPr lang="zh-CN" altLang="en-US" sz="2400"/>
          </a:p>
          <a:p>
            <a:pPr marL="0" indent="0">
              <a:lnSpc>
                <a:spcPct val="150000"/>
              </a:lnSpc>
              <a:buNone/>
            </a:pPr>
            <a:endParaRPr lang="zh-CN" altLang="en-US" sz="2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2800"/>
              <a:t>认识和使用肥料</a:t>
            </a:r>
            <a:endParaRPr lang="zh-CN" altLang="en-US" sz="2800"/>
          </a:p>
        </p:txBody>
      </p:sp>
      <p:sp>
        <p:nvSpPr>
          <p:cNvPr id="3" name="内容占位符 2"/>
          <p:cNvSpPr>
            <a:spLocks noGrp="1"/>
          </p:cNvSpPr>
          <p:nvPr>
            <p:ph idx="1"/>
          </p:nvPr>
        </p:nvSpPr>
        <p:spPr>
          <a:xfrm>
            <a:off x="457200" y="997585"/>
            <a:ext cx="8229600" cy="4525963"/>
          </a:xfrm>
        </p:spPr>
        <p:txBody>
          <a:bodyPr/>
          <a:p>
            <a:pPr marL="0" indent="0">
              <a:buNone/>
            </a:pPr>
            <a:r>
              <a:rPr lang="en-US" altLang="zh-CN"/>
              <a:t>      </a:t>
            </a:r>
            <a:r>
              <a:rPr lang="zh-CN" altLang="en-US"/>
              <a:t>肥料种类：</a:t>
            </a:r>
            <a:endParaRPr lang="zh-CN" altLang="en-US"/>
          </a:p>
          <a:p>
            <a:pPr marL="0" indent="0">
              <a:buNone/>
            </a:pPr>
            <a:r>
              <a:rPr lang="zh-CN" altLang="en-US" sz="2400"/>
              <a:t>        </a:t>
            </a:r>
            <a:endParaRPr lang="zh-CN" altLang="en-US" sz="2400"/>
          </a:p>
          <a:p>
            <a:pPr marL="0" indent="0">
              <a:buNone/>
            </a:pPr>
            <a:r>
              <a:rPr lang="zh-CN" altLang="en-US" sz="2400"/>
              <a:t>        </a:t>
            </a:r>
            <a:r>
              <a:rPr lang="zh-CN" altLang="en-US" sz="2400" b="1"/>
              <a:t>化学性肥料：</a:t>
            </a:r>
            <a:r>
              <a:rPr lang="zh-CN" altLang="en-US" sz="2400"/>
              <a:t>单元素肥料、复合肥料</a:t>
            </a:r>
            <a:endParaRPr lang="zh-CN" altLang="en-US" sz="2400"/>
          </a:p>
          <a:p>
            <a:pPr marL="0" indent="0">
              <a:buNone/>
            </a:pPr>
            <a:r>
              <a:rPr lang="zh-CN" altLang="en-US" sz="2400"/>
              <a:t>                              速效性肥料、缓释性肥料</a:t>
            </a:r>
            <a:endParaRPr lang="zh-CN" altLang="en-US" sz="2400"/>
          </a:p>
          <a:p>
            <a:pPr marL="0" indent="0">
              <a:buNone/>
            </a:pPr>
            <a:r>
              <a:rPr lang="zh-CN" altLang="en-US" sz="2400"/>
              <a:t>                              固体肥料、液体肥料</a:t>
            </a:r>
            <a:endParaRPr lang="zh-CN" altLang="en-US" sz="2400"/>
          </a:p>
          <a:p>
            <a:pPr marL="0" indent="0">
              <a:buNone/>
            </a:pPr>
            <a:r>
              <a:rPr lang="zh-CN" altLang="en-US" sz="2400"/>
              <a:t>      </a:t>
            </a:r>
            <a:r>
              <a:rPr lang="zh-CN" altLang="en-US" sz="2400" b="1"/>
              <a:t>  有机肥：   </a:t>
            </a:r>
            <a:r>
              <a:rPr lang="zh-CN" altLang="en-US" sz="2400"/>
              <a:t>    农家有机肥、商品有机肥</a:t>
            </a:r>
            <a:endParaRPr lang="zh-CN" altLang="en-US" sz="2400"/>
          </a:p>
          <a:p>
            <a:pPr marL="0" indent="0" latinLnBrk="0">
              <a:spcBef>
                <a:spcPts val="600"/>
              </a:spcBef>
              <a:spcAft>
                <a:spcPts val="600"/>
              </a:spcAft>
              <a:buNone/>
            </a:pPr>
            <a:r>
              <a:rPr lang="zh-CN" altLang="en-US" sz="2400"/>
              <a:t>      </a:t>
            </a:r>
            <a:r>
              <a:rPr lang="zh-CN" altLang="en-US" sz="2400" b="1"/>
              <a:t>  生物菌肥：</a:t>
            </a:r>
            <a:endParaRPr lang="zh-CN" altLang="en-US" sz="2400" b="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2800"/>
              <a:t>认识和使用肥料</a:t>
            </a:r>
            <a:endParaRPr lang="zh-CN" altLang="en-US" sz="2800"/>
          </a:p>
        </p:txBody>
      </p:sp>
      <p:sp>
        <p:nvSpPr>
          <p:cNvPr id="3" name="内容占位符 2"/>
          <p:cNvSpPr>
            <a:spLocks noGrp="1"/>
          </p:cNvSpPr>
          <p:nvPr>
            <p:ph idx="1"/>
          </p:nvPr>
        </p:nvSpPr>
        <p:spPr>
          <a:xfrm>
            <a:off x="457200" y="997585"/>
            <a:ext cx="8229600" cy="4525963"/>
          </a:xfrm>
        </p:spPr>
        <p:txBody>
          <a:bodyPr/>
          <a:p>
            <a:pPr marL="0" indent="0">
              <a:buNone/>
            </a:pPr>
            <a:r>
              <a:rPr lang="en-US" altLang="zh-CN"/>
              <a:t>      </a:t>
            </a:r>
            <a:r>
              <a:rPr lang="zh-CN" altLang="en-US" sz="2400"/>
              <a:t>        </a:t>
            </a:r>
            <a:r>
              <a:rPr lang="zh-CN" altLang="en-US" sz="2400" b="1"/>
              <a:t>生物菌肥：</a:t>
            </a:r>
            <a:endParaRPr lang="zh-CN" altLang="en-US" sz="2400" b="1"/>
          </a:p>
          <a:p>
            <a:pPr marL="0" indent="0" latinLnBrk="0">
              <a:lnSpc>
                <a:spcPts val="1000"/>
              </a:lnSpc>
              <a:spcBef>
                <a:spcPts val="600"/>
              </a:spcBef>
              <a:spcAft>
                <a:spcPts val="600"/>
              </a:spcAft>
              <a:buNone/>
            </a:pPr>
            <a:r>
              <a:rPr lang="zh-CN" altLang="en-US" sz="2000"/>
              <a:t>         </a:t>
            </a:r>
            <a:endParaRPr lang="zh-CN" altLang="en-US" sz="2000"/>
          </a:p>
          <a:p>
            <a:pPr marL="0" indent="0" latinLnBrk="0">
              <a:lnSpc>
                <a:spcPts val="1000"/>
              </a:lnSpc>
              <a:spcBef>
                <a:spcPts val="600"/>
              </a:spcBef>
              <a:spcAft>
                <a:spcPts val="600"/>
              </a:spcAft>
              <a:buNone/>
            </a:pPr>
            <a:r>
              <a:rPr lang="zh-CN" altLang="en-US" sz="2000"/>
              <a:t>        1、有</a:t>
            </a:r>
            <a:r>
              <a:rPr lang="zh-CN" altLang="en-US" sz="2000">
                <a:solidFill>
                  <a:srgbClr val="FF0000"/>
                </a:solidFill>
              </a:rPr>
              <a:t>固氮作用</a:t>
            </a:r>
            <a:r>
              <a:rPr lang="zh-CN" altLang="en-US" sz="2000"/>
              <a:t>的菌肥：包括根瘤菌、固氮菌、固氮蓝藻等;</a:t>
            </a:r>
            <a:endParaRPr lang="zh-CN" altLang="en-US" sz="2000"/>
          </a:p>
          <a:p>
            <a:pPr marL="0" indent="0" latinLnBrk="0">
              <a:lnSpc>
                <a:spcPts val="1000"/>
              </a:lnSpc>
              <a:spcBef>
                <a:spcPts val="600"/>
              </a:spcBef>
              <a:spcAft>
                <a:spcPts val="600"/>
              </a:spcAft>
              <a:buNone/>
            </a:pPr>
            <a:endParaRPr lang="zh-CN" altLang="en-US" sz="2000"/>
          </a:p>
          <a:p>
            <a:pPr marL="0" indent="0" latinLnBrk="0">
              <a:lnSpc>
                <a:spcPts val="1000"/>
              </a:lnSpc>
              <a:spcBef>
                <a:spcPts val="600"/>
              </a:spcBef>
              <a:spcAft>
                <a:spcPts val="600"/>
              </a:spcAft>
              <a:buNone/>
            </a:pPr>
            <a:r>
              <a:rPr lang="zh-CN" altLang="en-US" sz="2000"/>
              <a:t>         2、</a:t>
            </a:r>
            <a:r>
              <a:rPr lang="zh-CN" altLang="en-US" sz="2000">
                <a:solidFill>
                  <a:srgbClr val="FF0000"/>
                </a:solidFill>
              </a:rPr>
              <a:t>分解土壤有机物</a:t>
            </a:r>
            <a:r>
              <a:rPr lang="zh-CN" altLang="en-US" sz="2000"/>
              <a:t>的菌肥：包括有机磷细菌和复合细菌等;</a:t>
            </a:r>
            <a:endParaRPr lang="zh-CN" altLang="en-US" sz="2000"/>
          </a:p>
          <a:p>
            <a:pPr marL="0" indent="0" latinLnBrk="0">
              <a:lnSpc>
                <a:spcPts val="1000"/>
              </a:lnSpc>
              <a:spcBef>
                <a:spcPts val="600"/>
              </a:spcBef>
              <a:spcAft>
                <a:spcPts val="600"/>
              </a:spcAft>
              <a:buNone/>
            </a:pPr>
            <a:endParaRPr lang="zh-CN" altLang="en-US" sz="2000"/>
          </a:p>
          <a:p>
            <a:pPr marL="0" indent="0" latinLnBrk="0">
              <a:lnSpc>
                <a:spcPts val="1000"/>
              </a:lnSpc>
              <a:spcBef>
                <a:spcPts val="600"/>
              </a:spcBef>
              <a:spcAft>
                <a:spcPts val="600"/>
              </a:spcAft>
              <a:buNone/>
            </a:pPr>
            <a:r>
              <a:rPr lang="zh-CN" altLang="en-US" sz="2000"/>
              <a:t>        3、</a:t>
            </a:r>
            <a:r>
              <a:rPr lang="zh-CN" altLang="en-US" sz="2000">
                <a:solidFill>
                  <a:srgbClr val="FF0000"/>
                </a:solidFill>
              </a:rPr>
              <a:t>分解土壤中难溶性矿物</a:t>
            </a:r>
            <a:r>
              <a:rPr lang="zh-CN" altLang="en-US" sz="2000"/>
              <a:t>的菌肥：包括硅酸盐细菌、无机磷细菌等;</a:t>
            </a:r>
            <a:endParaRPr lang="zh-CN" altLang="en-US" sz="2000"/>
          </a:p>
          <a:p>
            <a:pPr marL="0" indent="0" latinLnBrk="0">
              <a:lnSpc>
                <a:spcPts val="1000"/>
              </a:lnSpc>
              <a:spcBef>
                <a:spcPts val="600"/>
              </a:spcBef>
              <a:spcAft>
                <a:spcPts val="600"/>
              </a:spcAft>
              <a:buNone/>
            </a:pPr>
            <a:endParaRPr lang="zh-CN" altLang="en-US" sz="2000"/>
          </a:p>
          <a:p>
            <a:pPr marL="0" indent="0" latinLnBrk="0">
              <a:lnSpc>
                <a:spcPts val="1000"/>
              </a:lnSpc>
              <a:spcBef>
                <a:spcPts val="600"/>
              </a:spcBef>
              <a:spcAft>
                <a:spcPts val="600"/>
              </a:spcAft>
              <a:buNone/>
            </a:pPr>
            <a:r>
              <a:rPr lang="zh-CN" altLang="en-US" sz="2000"/>
              <a:t>        4、</a:t>
            </a:r>
            <a:r>
              <a:rPr lang="zh-CN" altLang="en-US" sz="2000">
                <a:solidFill>
                  <a:srgbClr val="FF0000"/>
                </a:solidFill>
              </a:rPr>
              <a:t>促进作物对土壤养分利用</a:t>
            </a:r>
            <a:r>
              <a:rPr lang="zh-CN" altLang="en-US" sz="2000"/>
              <a:t>的菌肥：包括菌根菌等;</a:t>
            </a:r>
            <a:endParaRPr lang="zh-CN" altLang="en-US" sz="2000"/>
          </a:p>
          <a:p>
            <a:pPr marL="0" indent="0" latinLnBrk="0">
              <a:lnSpc>
                <a:spcPts val="1000"/>
              </a:lnSpc>
              <a:spcBef>
                <a:spcPts val="600"/>
              </a:spcBef>
              <a:spcAft>
                <a:spcPts val="600"/>
              </a:spcAft>
              <a:buNone/>
            </a:pPr>
            <a:endParaRPr lang="zh-CN" altLang="en-US" sz="2000"/>
          </a:p>
          <a:p>
            <a:pPr marL="0" indent="0" latinLnBrk="0">
              <a:lnSpc>
                <a:spcPts val="1000"/>
              </a:lnSpc>
              <a:spcBef>
                <a:spcPts val="600"/>
              </a:spcBef>
              <a:spcAft>
                <a:spcPts val="600"/>
              </a:spcAft>
              <a:buNone/>
            </a:pPr>
            <a:r>
              <a:rPr lang="zh-CN" altLang="en-US" sz="2000"/>
              <a:t>        5、</a:t>
            </a:r>
            <a:r>
              <a:rPr lang="zh-CN" altLang="en-US" sz="2000">
                <a:solidFill>
                  <a:srgbClr val="FF0000"/>
                </a:solidFill>
              </a:rPr>
              <a:t>抗病及刺激作物生长</a:t>
            </a:r>
            <a:r>
              <a:rPr lang="zh-CN" altLang="en-US" sz="2000"/>
              <a:t>的菌肥：包括抗生菌、增产菌等。</a:t>
            </a:r>
            <a:endParaRPr lang="zh-CN" altLang="en-US" sz="2000"/>
          </a:p>
          <a:p>
            <a:pPr marL="0" indent="0" latinLnBrk="0">
              <a:lnSpc>
                <a:spcPts val="1000"/>
              </a:lnSpc>
              <a:spcBef>
                <a:spcPts val="600"/>
              </a:spcBef>
              <a:spcAft>
                <a:spcPts val="600"/>
              </a:spcAft>
              <a:buNone/>
            </a:pPr>
            <a:endParaRPr lang="zh-CN" altLang="en-US" sz="2000"/>
          </a:p>
          <a:p>
            <a:pPr marL="0" indent="0" latinLnBrk="0">
              <a:lnSpc>
                <a:spcPts val="1000"/>
              </a:lnSpc>
              <a:spcBef>
                <a:spcPts val="600"/>
              </a:spcBef>
              <a:spcAft>
                <a:spcPts val="600"/>
              </a:spcAft>
              <a:buNone/>
            </a:pPr>
            <a:r>
              <a:rPr lang="zh-CN" altLang="en-US" sz="2000"/>
              <a:t>              </a:t>
            </a:r>
            <a:r>
              <a:rPr lang="zh-CN" altLang="en-US" sz="2000">
                <a:solidFill>
                  <a:srgbClr val="FF0000"/>
                </a:solidFill>
              </a:rPr>
              <a:t>  复合菌肥的作用：</a:t>
            </a:r>
            <a:endParaRPr lang="zh-CN" altLang="en-US" sz="2000">
              <a:solidFill>
                <a:srgbClr val="FF0000"/>
              </a:solidFill>
            </a:endParaRPr>
          </a:p>
          <a:p>
            <a:pPr marL="0" indent="0" latinLnBrk="0">
              <a:lnSpc>
                <a:spcPct val="150000"/>
              </a:lnSpc>
              <a:spcBef>
                <a:spcPts val="600"/>
              </a:spcBef>
              <a:spcAft>
                <a:spcPts val="600"/>
              </a:spcAft>
              <a:buNone/>
            </a:pPr>
            <a:r>
              <a:rPr lang="zh-CN" altLang="en-US" sz="2000"/>
              <a:t>        三种以上多种复合菌相互促进、相互补充，抗土传病害效果远远大于单一菌种。</a:t>
            </a:r>
            <a:r>
              <a:rPr lang="zh-CN" altLang="en-US" sz="2000">
                <a:solidFill>
                  <a:srgbClr val="FF0000"/>
                </a:solidFill>
              </a:rPr>
              <a:t>有益菌群相互协同，共同作用，能使作物达到高产丰产的效果。</a:t>
            </a:r>
            <a:endParaRPr lang="zh-CN" altLang="en-US" sz="2000">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pic>
        <p:nvPicPr>
          <p:cNvPr id="4" name="图片 3" descr="$L_TZCSV3635(7UL7)P_S{P"/>
          <p:cNvPicPr>
            <a:picLocks noChangeAspect="1"/>
          </p:cNvPicPr>
          <p:nvPr/>
        </p:nvPicPr>
        <p:blipFill>
          <a:blip r:embed="rId1" cstate="print"/>
          <a:stretch>
            <a:fillRect/>
          </a:stretch>
        </p:blipFill>
        <p:spPr>
          <a:xfrm>
            <a:off x="-15240" y="12065"/>
            <a:ext cx="9174480" cy="684022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pic>
        <p:nvPicPr>
          <p:cNvPr id="4" name="图片 3" descr="V`X@SCA}BV@_15(8PEM`W`S"/>
          <p:cNvPicPr>
            <a:picLocks noChangeAspect="1"/>
          </p:cNvPicPr>
          <p:nvPr/>
        </p:nvPicPr>
        <p:blipFill>
          <a:blip r:embed="rId1" cstate="print"/>
          <a:stretch>
            <a:fillRect/>
          </a:stretch>
        </p:blipFill>
        <p:spPr>
          <a:xfrm>
            <a:off x="23495" y="13970"/>
            <a:ext cx="9127490" cy="681926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4"/>
          <p:cNvSpPr/>
          <p:nvPr/>
        </p:nvSpPr>
        <p:spPr>
          <a:xfrm>
            <a:off x="381000" y="914400"/>
            <a:ext cx="6934200" cy="0"/>
          </a:xfrm>
          <a:prstGeom prst="line">
            <a:avLst/>
          </a:prstGeom>
          <a:ln w="57150" cap="flat" cmpd="sng">
            <a:pattFill prst="pct40">
              <a:fgClr>
                <a:schemeClr val="tx1"/>
              </a:fgClr>
              <a:bgClr>
                <a:srgbClr val="FFFFFF"/>
              </a:bgClr>
            </a:pattFill>
            <a:prstDash val="solid"/>
            <a:headEnd type="none" w="med" len="med"/>
            <a:tailEnd type="none" w="med" len="med"/>
          </a:ln>
        </p:spPr>
      </p:sp>
      <p:sp>
        <p:nvSpPr>
          <p:cNvPr id="4099" name="Rectangle 5"/>
          <p:cNvSpPr/>
          <p:nvPr/>
        </p:nvSpPr>
        <p:spPr>
          <a:xfrm>
            <a:off x="381000" y="381000"/>
            <a:ext cx="6933565" cy="469900"/>
          </a:xfrm>
          <a:prstGeom prst="rect">
            <a:avLst/>
          </a:prstGeom>
          <a:noFill/>
          <a:ln w="9525">
            <a:noFill/>
          </a:ln>
        </p:spPr>
        <p:txBody>
          <a:bodyPr anchor="ctr"/>
          <a:lstStyle/>
          <a:p>
            <a:pPr lvl="0" algn="ctr" eaLnBrk="1" hangingPunct="1"/>
            <a:r>
              <a:rPr lang="zh-CN" altLang="en-US" sz="3600" dirty="0">
                <a:solidFill>
                  <a:schemeClr val="tx1"/>
                </a:solidFill>
                <a:latin typeface="Arial" panose="020B0604020202020204" pitchFamily="34" charset="0"/>
              </a:rPr>
              <a:t>柿子树养分来源（干物质的积累）</a:t>
            </a:r>
            <a:endParaRPr lang="zh-CN" altLang="en-US" sz="3600" dirty="0">
              <a:solidFill>
                <a:schemeClr val="tx1"/>
              </a:solidFill>
              <a:latin typeface="Arial" panose="020B0604020202020204" pitchFamily="34" charset="0"/>
            </a:endParaRPr>
          </a:p>
        </p:txBody>
      </p:sp>
      <p:sp>
        <p:nvSpPr>
          <p:cNvPr id="2" name="文本框 1"/>
          <p:cNvSpPr txBox="1"/>
          <p:nvPr/>
        </p:nvSpPr>
        <p:spPr>
          <a:xfrm>
            <a:off x="381000" y="1254760"/>
            <a:ext cx="6059805" cy="1371600"/>
          </a:xfrm>
          <a:prstGeom prst="rect">
            <a:avLst/>
          </a:prstGeom>
          <a:noFill/>
        </p:spPr>
        <p:txBody>
          <a:bodyPr wrap="square" rtlCol="0">
            <a:spAutoFit/>
          </a:bodyPr>
          <a:lstStyle/>
          <a:p>
            <a:r>
              <a:rPr lang="en-US" altLang="zh-CN" sz="2800"/>
              <a:t>1</a:t>
            </a:r>
            <a:r>
              <a:rPr lang="zh-CN" altLang="en-US" sz="2800"/>
              <a:t>、光合作用</a:t>
            </a:r>
            <a:endParaRPr lang="en-US" altLang="zh-CN" sz="2800"/>
          </a:p>
          <a:p>
            <a:endParaRPr lang="en-US" altLang="zh-CN" sz="2800"/>
          </a:p>
          <a:p>
            <a:r>
              <a:rPr lang="en-US" altLang="zh-CN" sz="2800"/>
              <a:t>2</a:t>
            </a:r>
            <a:r>
              <a:rPr lang="zh-CN" altLang="en-US" sz="2800"/>
              <a:t>、土壤</a:t>
            </a:r>
            <a:endParaRPr lang="en-US" altLang="zh-CN" sz="2800"/>
          </a:p>
        </p:txBody>
      </p:sp>
      <p:pic>
        <p:nvPicPr>
          <p:cNvPr id="3" name="图片 2" descr="22116283_1"/>
          <p:cNvPicPr>
            <a:picLocks noChangeAspect="1"/>
          </p:cNvPicPr>
          <p:nvPr/>
        </p:nvPicPr>
        <p:blipFill>
          <a:blip r:embed="rId1" cstate="print"/>
          <a:stretch>
            <a:fillRect/>
          </a:stretch>
        </p:blipFill>
        <p:spPr>
          <a:xfrm>
            <a:off x="5610225" y="914400"/>
            <a:ext cx="3517900" cy="3381375"/>
          </a:xfrm>
          <a:prstGeom prst="rect">
            <a:avLst/>
          </a:prstGeom>
        </p:spPr>
      </p:pic>
      <p:pic>
        <p:nvPicPr>
          <p:cNvPr id="4" name="图片 3"/>
          <p:cNvPicPr>
            <a:picLocks noChangeAspect="1"/>
          </p:cNvPicPr>
          <p:nvPr/>
        </p:nvPicPr>
        <p:blipFill>
          <a:blip r:embed="rId2" cstate="print"/>
          <a:stretch>
            <a:fillRect/>
          </a:stretch>
        </p:blipFill>
        <p:spPr>
          <a:xfrm>
            <a:off x="-635" y="2967355"/>
            <a:ext cx="5610860" cy="346329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a:sym typeface="+mn-ea"/>
              </a:rPr>
              <a:t>肥水一体化施肥技术</a:t>
            </a:r>
            <a:endParaRPr lang="zh-CN" altLang="en-US" b="1"/>
          </a:p>
        </p:txBody>
      </p:sp>
      <p:pic>
        <p:nvPicPr>
          <p:cNvPr id="4" name="内容占位符 3"/>
          <p:cNvPicPr>
            <a:picLocks noGrp="1" noChangeAspect="1"/>
          </p:cNvPicPr>
          <p:nvPr>
            <p:ph idx="1"/>
          </p:nvPr>
        </p:nvPicPr>
        <p:blipFill>
          <a:blip r:embed="rId1" cstate="print"/>
          <a:stretch>
            <a:fillRect/>
          </a:stretch>
        </p:blipFill>
        <p:spPr>
          <a:xfrm>
            <a:off x="457200" y="1150620"/>
            <a:ext cx="8427720" cy="540194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肥水一体化施肥技术</a:t>
            </a:r>
            <a:endParaRPr lang="zh-CN" altLang="en-US"/>
          </a:p>
        </p:txBody>
      </p:sp>
      <p:pic>
        <p:nvPicPr>
          <p:cNvPr id="4" name="内容占位符 3"/>
          <p:cNvPicPr>
            <a:picLocks noGrp="1" noChangeAspect="1"/>
          </p:cNvPicPr>
          <p:nvPr>
            <p:ph idx="1"/>
          </p:nvPr>
        </p:nvPicPr>
        <p:blipFill>
          <a:blip r:embed="rId1" cstate="print"/>
          <a:stretch>
            <a:fillRect/>
          </a:stretch>
        </p:blipFill>
        <p:spPr>
          <a:xfrm>
            <a:off x="457200" y="1295400"/>
            <a:ext cx="8230235" cy="538670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肥水一体化施肥技术</a:t>
            </a:r>
            <a:endParaRPr lang="zh-CN" altLang="en-US"/>
          </a:p>
        </p:txBody>
      </p:sp>
      <p:pic>
        <p:nvPicPr>
          <p:cNvPr id="4" name="内容占位符 3"/>
          <p:cNvPicPr>
            <a:picLocks noGrp="1" noChangeAspect="1"/>
          </p:cNvPicPr>
          <p:nvPr>
            <p:ph idx="1"/>
          </p:nvPr>
        </p:nvPicPr>
        <p:blipFill>
          <a:blip r:embed="rId1" cstate="print"/>
          <a:stretch>
            <a:fillRect/>
          </a:stretch>
        </p:blipFill>
        <p:spPr>
          <a:xfrm>
            <a:off x="457200" y="1295400"/>
            <a:ext cx="8230235" cy="538670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Rectangle 2"/>
          <p:cNvSpPr/>
          <p:nvPr/>
        </p:nvSpPr>
        <p:spPr>
          <a:xfrm>
            <a:off x="533400" y="2658745"/>
            <a:ext cx="7772400" cy="1304925"/>
          </a:xfrm>
          <a:prstGeom prst="rect">
            <a:avLst/>
          </a:prstGeom>
          <a:noFill/>
          <a:ln w="9525">
            <a:noFill/>
          </a:ln>
          <a:effectLst>
            <a:glow rad="228600">
              <a:srgbClr val="FF0000">
                <a:alpha val="40000"/>
              </a:srgbClr>
            </a:glow>
            <a:softEdge rad="203200"/>
          </a:effectLst>
          <a:scene3d>
            <a:camera prst="orthographicFront"/>
            <a:lightRig rig="threePt" dir="t"/>
          </a:scene3d>
          <a:sp3d prstMaterial="dkEdge"/>
        </p:spPr>
        <p:txBody>
          <a:bodyPr anchor="ctr"/>
          <a:p>
            <a:pPr lvl="0" indent="0" algn="ctr">
              <a:lnSpc>
                <a:spcPct val="90000"/>
              </a:lnSpc>
            </a:pPr>
            <a:endParaRPr lang="zh-CN" altLang="en-US" sz="9600" b="1" dirty="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
        <p:nvSpPr>
          <p:cNvPr id="2" name="矩形 1"/>
          <p:cNvSpPr/>
          <p:nvPr/>
        </p:nvSpPr>
        <p:spPr>
          <a:xfrm>
            <a:off x="2032000" y="2834640"/>
            <a:ext cx="5080000" cy="1554480"/>
          </a:xfrm>
          <a:prstGeom prst="rect">
            <a:avLst/>
          </a:prstGeom>
          <a:noFill/>
          <a:ln>
            <a:noFill/>
          </a:ln>
        </p:spPr>
        <p:txBody>
          <a:bodyPr wrap="none" rtlCol="0" anchor="t">
            <a:spAutoFit/>
            <a:scene3d>
              <a:camera prst="obliqueBottomLeft"/>
              <a:lightRig rig="threePt" dir="t"/>
            </a:scene3d>
            <a:sp3d extrusionH="387350">
              <a:extrusionClr>
                <a:srgbClr val="175BCB"/>
              </a:extrusionClr>
            </a:sp3d>
          </a:bodyPr>
          <a:p>
            <a:pPr algn="ctr"/>
            <a:r>
              <a:rPr lang="zh-CN" altLang="en-US" sz="9600" b="1">
                <a:blipFill>
                  <a:blip r:embed="rId1"/>
                  <a:tile tx="0" ty="0" sx="82000" sy="63000" flip="none" algn="br"/>
                </a:blipFill>
                <a:effectLst>
                  <a:outerShdw blurRad="60007" dist="310007" dir="7680000" sy="30000" kx="1300200" algn="ctr" rotWithShape="0">
                    <a:srgbClr val="0D1E55">
                      <a:alpha val="32000"/>
                    </a:srgbClr>
                  </a:outerShdw>
                </a:effectLst>
              </a:rPr>
              <a:t>谢谢大家</a:t>
            </a:r>
            <a:endParaRPr lang="zh-CN" altLang="en-US" sz="9600" b="1">
              <a:blipFill>
                <a:blip r:embed="rId1"/>
                <a:tile tx="0" ty="0" sx="82000" sy="63000" flip="none" algn="br"/>
              </a:blipFill>
              <a:effectLst>
                <a:outerShdw blurRad="60007" dist="310007" dir="7680000" sy="30000" kx="1300200" algn="ctr" rotWithShape="0">
                  <a:srgbClr val="0D1E55">
                    <a:alpha val="32000"/>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4"/>
          <p:cNvSpPr/>
          <p:nvPr/>
        </p:nvSpPr>
        <p:spPr>
          <a:xfrm>
            <a:off x="381000" y="914400"/>
            <a:ext cx="6934200" cy="0"/>
          </a:xfrm>
          <a:prstGeom prst="line">
            <a:avLst/>
          </a:prstGeom>
          <a:ln w="57150" cap="flat" cmpd="sng">
            <a:pattFill prst="pct40">
              <a:fgClr>
                <a:schemeClr val="tx1"/>
              </a:fgClr>
              <a:bgClr>
                <a:srgbClr val="FFFFFF"/>
              </a:bgClr>
            </a:pattFill>
            <a:prstDash val="solid"/>
            <a:headEnd type="none" w="med" len="med"/>
            <a:tailEnd type="none" w="med" len="med"/>
          </a:ln>
        </p:spPr>
      </p:sp>
      <p:sp>
        <p:nvSpPr>
          <p:cNvPr id="4099" name="Rectangle 5"/>
          <p:cNvSpPr/>
          <p:nvPr/>
        </p:nvSpPr>
        <p:spPr>
          <a:xfrm>
            <a:off x="381000" y="381000"/>
            <a:ext cx="3747770" cy="469900"/>
          </a:xfrm>
          <a:prstGeom prst="rect">
            <a:avLst/>
          </a:prstGeom>
          <a:noFill/>
          <a:ln w="9525">
            <a:noFill/>
          </a:ln>
        </p:spPr>
        <p:txBody>
          <a:bodyPr anchor="ctr"/>
          <a:lstStyle/>
          <a:p>
            <a:pPr lvl="0" algn="ctr" eaLnBrk="1" hangingPunct="1"/>
            <a:r>
              <a:rPr lang="zh-CN" altLang="en-US" sz="3600" dirty="0">
                <a:solidFill>
                  <a:schemeClr val="tx1"/>
                </a:solidFill>
                <a:latin typeface="Arial" panose="020B0604020202020204" pitchFamily="34" charset="0"/>
              </a:rPr>
              <a:t>柿子树养分来源</a:t>
            </a:r>
            <a:endParaRPr lang="zh-CN" altLang="en-US" sz="3600" dirty="0">
              <a:solidFill>
                <a:schemeClr val="tx1"/>
              </a:solidFill>
              <a:latin typeface="Arial" panose="020B0604020202020204" pitchFamily="34" charset="0"/>
            </a:endParaRPr>
          </a:p>
        </p:txBody>
      </p:sp>
      <p:sp>
        <p:nvSpPr>
          <p:cNvPr id="2" name="文本框 1"/>
          <p:cNvSpPr txBox="1"/>
          <p:nvPr/>
        </p:nvSpPr>
        <p:spPr>
          <a:xfrm>
            <a:off x="748665" y="1181100"/>
            <a:ext cx="2473960" cy="792480"/>
          </a:xfrm>
          <a:prstGeom prst="rect">
            <a:avLst/>
          </a:prstGeom>
          <a:noFill/>
        </p:spPr>
        <p:txBody>
          <a:bodyPr wrap="square" rtlCol="0">
            <a:spAutoFit/>
          </a:bodyPr>
          <a:lstStyle/>
          <a:p>
            <a:r>
              <a:rPr lang="en-US" altLang="zh-CN" sz="2800" b="1"/>
              <a:t>1</a:t>
            </a:r>
            <a:r>
              <a:rPr lang="zh-CN" altLang="en-US" sz="2800" b="1"/>
              <a:t>、光合作用</a:t>
            </a:r>
            <a:endParaRPr lang="zh-CN" altLang="en-US" sz="2800" b="1"/>
          </a:p>
          <a:p>
            <a:endParaRPr lang="zh-CN" altLang="en-US"/>
          </a:p>
        </p:txBody>
      </p:sp>
      <p:pic>
        <p:nvPicPr>
          <p:cNvPr id="3" name="图片 2" descr="t01a5ccd4e63eba5ed6"/>
          <p:cNvPicPr>
            <a:picLocks noChangeAspect="1"/>
          </p:cNvPicPr>
          <p:nvPr/>
        </p:nvPicPr>
        <p:blipFill>
          <a:blip r:embed="rId1" cstate="print"/>
          <a:stretch>
            <a:fillRect/>
          </a:stretch>
        </p:blipFill>
        <p:spPr>
          <a:xfrm>
            <a:off x="114935" y="4001770"/>
            <a:ext cx="4184650" cy="2639695"/>
          </a:xfrm>
          <a:prstGeom prst="rect">
            <a:avLst/>
          </a:prstGeom>
        </p:spPr>
      </p:pic>
      <p:pic>
        <p:nvPicPr>
          <p:cNvPr id="5" name="图片 4" descr="t01c4e4706d689ba482"/>
          <p:cNvPicPr>
            <a:picLocks noChangeAspect="1"/>
          </p:cNvPicPr>
          <p:nvPr/>
        </p:nvPicPr>
        <p:blipFill>
          <a:blip r:embed="rId2" cstate="print"/>
          <a:stretch>
            <a:fillRect/>
          </a:stretch>
        </p:blipFill>
        <p:spPr>
          <a:xfrm>
            <a:off x="111760" y="1760855"/>
            <a:ext cx="4432300" cy="1807845"/>
          </a:xfrm>
          <a:prstGeom prst="rect">
            <a:avLst/>
          </a:prstGeom>
        </p:spPr>
      </p:pic>
      <p:pic>
        <p:nvPicPr>
          <p:cNvPr id="6" name="图片 5"/>
          <p:cNvPicPr>
            <a:picLocks noChangeAspect="1"/>
          </p:cNvPicPr>
          <p:nvPr/>
        </p:nvPicPr>
        <p:blipFill>
          <a:blip r:embed="rId3" cstate="print"/>
          <a:stretch>
            <a:fillRect/>
          </a:stretch>
        </p:blipFill>
        <p:spPr>
          <a:xfrm>
            <a:off x="4963795" y="1748790"/>
            <a:ext cx="3590290" cy="2933065"/>
          </a:xfrm>
          <a:prstGeom prst="rect">
            <a:avLst/>
          </a:prstGeom>
        </p:spPr>
      </p:pic>
      <p:pic>
        <p:nvPicPr>
          <p:cNvPr id="4" name="图片 3" descr="t019e37100dbea59ba1_看图王"/>
          <p:cNvPicPr>
            <a:picLocks noChangeAspect="1"/>
          </p:cNvPicPr>
          <p:nvPr/>
        </p:nvPicPr>
        <p:blipFill>
          <a:blip r:embed="rId4" cstate="print"/>
          <a:stretch>
            <a:fillRect/>
          </a:stretch>
        </p:blipFill>
        <p:spPr>
          <a:xfrm>
            <a:off x="4460240" y="4885055"/>
            <a:ext cx="4597400" cy="173291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Line 4"/>
          <p:cNvSpPr/>
          <p:nvPr/>
        </p:nvSpPr>
        <p:spPr>
          <a:xfrm>
            <a:off x="381000" y="914400"/>
            <a:ext cx="6934200" cy="0"/>
          </a:xfrm>
          <a:prstGeom prst="line">
            <a:avLst/>
          </a:prstGeom>
          <a:ln w="57150" cap="flat" cmpd="sng">
            <a:pattFill prst="pct40">
              <a:fgClr>
                <a:schemeClr val="tx1"/>
              </a:fgClr>
              <a:bgClr>
                <a:srgbClr val="FFFFFF"/>
              </a:bgClr>
            </a:pattFill>
            <a:prstDash val="solid"/>
            <a:round/>
            <a:headEnd type="none" w="med" len="med"/>
            <a:tailEnd type="none" w="med" len="med"/>
          </a:ln>
        </p:spPr>
      </p:sp>
      <p:sp>
        <p:nvSpPr>
          <p:cNvPr id="6146" name="Rectangle 5"/>
          <p:cNvSpPr/>
          <p:nvPr/>
        </p:nvSpPr>
        <p:spPr>
          <a:xfrm>
            <a:off x="381000" y="381635"/>
            <a:ext cx="6934835" cy="469900"/>
          </a:xfrm>
          <a:prstGeom prst="rect">
            <a:avLst/>
          </a:prstGeom>
          <a:noFill/>
          <a:ln w="9525">
            <a:noFill/>
          </a:ln>
        </p:spPr>
        <p:txBody>
          <a:bodyPr anchor="ctr"/>
          <a:p>
            <a:pPr lvl="0" indent="0" algn="ctr"/>
            <a:r>
              <a:rPr lang="zh-CN" altLang="en-US" sz="2800" b="1" dirty="0">
                <a:sym typeface="+mn-ea"/>
              </a:rPr>
              <a:t>柿子树养分来源</a:t>
            </a:r>
            <a:endParaRPr lang="zh-CN" altLang="en-US" sz="2800" b="1" dirty="0">
              <a:latin typeface="Arial" panose="020B0604020202020204" pitchFamily="34" charset="0"/>
              <a:ea typeface="宋体" panose="02010600030101010101" pitchFamily="2" charset="-122"/>
              <a:sym typeface="+mn-ea"/>
            </a:endParaRPr>
          </a:p>
        </p:txBody>
      </p:sp>
      <p:sp>
        <p:nvSpPr>
          <p:cNvPr id="6147" name="文本框 1"/>
          <p:cNvSpPr txBox="1"/>
          <p:nvPr/>
        </p:nvSpPr>
        <p:spPr>
          <a:xfrm>
            <a:off x="749300" y="1181100"/>
            <a:ext cx="309563" cy="639763"/>
          </a:xfrm>
          <a:prstGeom prst="rect">
            <a:avLst/>
          </a:prstGeom>
          <a:noFill/>
          <a:ln w="9525">
            <a:noFill/>
          </a:ln>
        </p:spPr>
        <p:txBody>
          <a:bodyPr wrap="none" anchor="t">
            <a:spAutoFit/>
          </a:bodyPr>
          <a:p>
            <a:pPr lvl="0" indent="0"/>
            <a:endParaRPr lang="zh-CN" altLang="en-US">
              <a:latin typeface="Arial" panose="020B0604020202020204" pitchFamily="34" charset="0"/>
              <a:ea typeface="宋体" panose="02010600030101010101" pitchFamily="2" charset="-122"/>
            </a:endParaRPr>
          </a:p>
          <a:p>
            <a:pPr lvl="0" indent="0"/>
            <a:endParaRPr lang="zh-CN" altLang="en-US">
              <a:latin typeface="Arial" panose="020B0604020202020204" pitchFamily="34" charset="0"/>
              <a:ea typeface="宋体" panose="02010600030101010101" pitchFamily="2" charset="-122"/>
            </a:endParaRPr>
          </a:p>
        </p:txBody>
      </p:sp>
      <p:sp>
        <p:nvSpPr>
          <p:cNvPr id="3" name="文本框 2"/>
          <p:cNvSpPr txBox="1"/>
          <p:nvPr/>
        </p:nvSpPr>
        <p:spPr>
          <a:xfrm>
            <a:off x="749300" y="1181100"/>
            <a:ext cx="4805680" cy="457200"/>
          </a:xfrm>
          <a:prstGeom prst="rect">
            <a:avLst/>
          </a:prstGeom>
          <a:noFill/>
        </p:spPr>
        <p:txBody>
          <a:bodyPr wrap="none" rtlCol="0" anchor="t">
            <a:spAutoFit/>
          </a:bodyPr>
          <a:p>
            <a:r>
              <a:rPr lang="en-US" altLang="zh-CN" sz="2400" b="1">
                <a:sym typeface="+mn-ea"/>
              </a:rPr>
              <a:t>    </a:t>
            </a:r>
            <a:r>
              <a:rPr lang="zh-CN" altLang="en-US" sz="2400" b="1">
                <a:sym typeface="+mn-ea"/>
              </a:rPr>
              <a:t>影响光合作用的因素：光合速率</a:t>
            </a:r>
            <a:endParaRPr lang="zh-CN" altLang="en-US" sz="2400" b="1">
              <a:sym typeface="+mn-ea"/>
            </a:endParaRPr>
          </a:p>
        </p:txBody>
      </p:sp>
      <p:sp>
        <p:nvSpPr>
          <p:cNvPr id="4" name="文本框 3"/>
          <p:cNvSpPr txBox="1"/>
          <p:nvPr/>
        </p:nvSpPr>
        <p:spPr>
          <a:xfrm>
            <a:off x="305435" y="1821180"/>
            <a:ext cx="8053070" cy="2651760"/>
          </a:xfrm>
          <a:prstGeom prst="rect">
            <a:avLst/>
          </a:prstGeom>
          <a:noFill/>
        </p:spPr>
        <p:txBody>
          <a:bodyPr wrap="square" rtlCol="0" anchor="t">
            <a:spAutoFit/>
          </a:bodyPr>
          <a:p>
            <a:pPr marL="0" indent="0">
              <a:buNone/>
            </a:pPr>
            <a:r>
              <a:rPr lang="en-US" altLang="zh-CN" sz="2400">
                <a:sym typeface="+mn-ea"/>
              </a:rPr>
              <a:t>        </a:t>
            </a:r>
            <a:r>
              <a:rPr lang="zh-CN" altLang="en-US" sz="2400">
                <a:sym typeface="+mn-ea"/>
              </a:rPr>
              <a:t>光合速率可以用CO2的吸收量来表示，CO2的吸收量越大，表示光合速率越快。</a:t>
            </a:r>
            <a:endParaRPr lang="zh-CN" altLang="en-US" sz="2400">
              <a:sym typeface="+mn-ea"/>
            </a:endParaRPr>
          </a:p>
          <a:p>
            <a:pPr marL="0" indent="0">
              <a:buNone/>
            </a:pPr>
            <a:r>
              <a:rPr lang="en-US" altLang="zh-CN" sz="2400" b="1">
                <a:sym typeface="+mn-ea"/>
              </a:rPr>
              <a:t>1</a:t>
            </a:r>
            <a:r>
              <a:rPr lang="zh-CN" altLang="en-US" sz="2400" b="1">
                <a:sym typeface="+mn-ea"/>
              </a:rPr>
              <a:t>、光照强度</a:t>
            </a:r>
            <a:endParaRPr lang="zh-CN" altLang="en-US" sz="2400" b="1">
              <a:sym typeface="+mn-ea"/>
            </a:endParaRPr>
          </a:p>
          <a:p>
            <a:pPr marL="0" indent="0">
              <a:buNone/>
            </a:pPr>
            <a:r>
              <a:rPr lang="en-US" altLang="zh-CN" sz="2400" b="1">
                <a:sym typeface="+mn-ea"/>
              </a:rPr>
              <a:t>2</a:t>
            </a:r>
            <a:r>
              <a:rPr lang="zh-CN" altLang="en-US" sz="2400" b="1">
                <a:sym typeface="+mn-ea"/>
              </a:rPr>
              <a:t>、温度</a:t>
            </a:r>
            <a:endParaRPr lang="zh-CN" altLang="en-US" sz="2400" b="1">
              <a:sym typeface="+mn-ea"/>
            </a:endParaRPr>
          </a:p>
          <a:p>
            <a:pPr marL="0" indent="0">
              <a:buNone/>
            </a:pPr>
            <a:r>
              <a:rPr lang="en-US" altLang="zh-CN" sz="2400" b="1">
                <a:sym typeface="+mn-ea"/>
              </a:rPr>
              <a:t>3</a:t>
            </a:r>
            <a:r>
              <a:rPr lang="zh-CN" altLang="en-US" sz="2400" b="1">
                <a:sym typeface="+mn-ea"/>
              </a:rPr>
              <a:t>、水分</a:t>
            </a:r>
            <a:endParaRPr lang="zh-CN" altLang="en-US" sz="2400" b="1">
              <a:sym typeface="+mn-ea"/>
            </a:endParaRPr>
          </a:p>
          <a:p>
            <a:pPr marL="0" indent="0">
              <a:buNone/>
            </a:pPr>
            <a:r>
              <a:rPr lang="en-US" altLang="zh-CN" sz="2400" b="1">
                <a:sym typeface="+mn-ea"/>
              </a:rPr>
              <a:t>4</a:t>
            </a:r>
            <a:r>
              <a:rPr lang="zh-CN" altLang="en-US" sz="2400" b="1">
                <a:sym typeface="+mn-ea"/>
              </a:rPr>
              <a:t>、</a:t>
            </a:r>
            <a:r>
              <a:rPr lang="en-US" altLang="zh-CN" sz="2400" b="1">
                <a:sym typeface="+mn-ea"/>
              </a:rPr>
              <a:t>C</a:t>
            </a:r>
            <a:r>
              <a:rPr lang="en-US" altLang="zh-CN" sz="2400" b="1" baseline="-25000">
                <a:sym typeface="+mn-ea"/>
              </a:rPr>
              <a:t>2</a:t>
            </a:r>
            <a:r>
              <a:rPr lang="en-US" altLang="zh-CN" sz="2400" b="1">
                <a:sym typeface="+mn-ea"/>
              </a:rPr>
              <a:t>O</a:t>
            </a:r>
            <a:r>
              <a:rPr lang="zh-CN" altLang="en-US" sz="2400" b="1">
                <a:sym typeface="+mn-ea"/>
              </a:rPr>
              <a:t>的浓度</a:t>
            </a:r>
            <a:endParaRPr lang="zh-CN" altLang="en-US" sz="2400" b="1">
              <a:sym typeface="+mn-ea"/>
            </a:endParaRPr>
          </a:p>
          <a:p>
            <a:endParaRPr lang="zh-CN" altLang="en-US" sz="2400"/>
          </a:p>
        </p:txBody>
      </p:sp>
      <p:pic>
        <p:nvPicPr>
          <p:cNvPr id="5" name="图片 4" descr="127_120821193650_1"/>
          <p:cNvPicPr>
            <a:picLocks noChangeAspect="1"/>
          </p:cNvPicPr>
          <p:nvPr/>
        </p:nvPicPr>
        <p:blipFill>
          <a:blip r:embed="rId1" cstate="print"/>
          <a:stretch>
            <a:fillRect/>
          </a:stretch>
        </p:blipFill>
        <p:spPr>
          <a:xfrm>
            <a:off x="2455545" y="2835275"/>
            <a:ext cx="6423660" cy="376110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Line 4"/>
          <p:cNvSpPr/>
          <p:nvPr/>
        </p:nvSpPr>
        <p:spPr>
          <a:xfrm>
            <a:off x="381000" y="914400"/>
            <a:ext cx="6934200" cy="0"/>
          </a:xfrm>
          <a:prstGeom prst="line">
            <a:avLst/>
          </a:prstGeom>
          <a:ln w="57150" cap="flat" cmpd="sng">
            <a:pattFill prst="pct40">
              <a:fgClr>
                <a:schemeClr val="tx1"/>
              </a:fgClr>
              <a:bgClr>
                <a:srgbClr val="FFFFFF"/>
              </a:bgClr>
            </a:pattFill>
            <a:prstDash val="solid"/>
            <a:round/>
            <a:headEnd type="none" w="med" len="med"/>
            <a:tailEnd type="none" w="med" len="med"/>
          </a:ln>
        </p:spPr>
      </p:sp>
      <p:sp>
        <p:nvSpPr>
          <p:cNvPr id="8194" name="Rectangle 5"/>
          <p:cNvSpPr/>
          <p:nvPr/>
        </p:nvSpPr>
        <p:spPr>
          <a:xfrm>
            <a:off x="381000" y="381000"/>
            <a:ext cx="3748088" cy="469900"/>
          </a:xfrm>
          <a:prstGeom prst="rect">
            <a:avLst/>
          </a:prstGeom>
          <a:noFill/>
          <a:ln w="9525">
            <a:noFill/>
          </a:ln>
        </p:spPr>
        <p:txBody>
          <a:bodyPr anchor="ctr"/>
          <a:p>
            <a:pPr lvl="0" indent="0" algn="ctr"/>
            <a:endParaRPr lang="zh-CN" altLang="en-US" sz="3600" dirty="0">
              <a:latin typeface="Arial" panose="020B0604020202020204" pitchFamily="34" charset="0"/>
              <a:ea typeface="宋体" panose="02010600030101010101" pitchFamily="2" charset="-122"/>
            </a:endParaRPr>
          </a:p>
        </p:txBody>
      </p:sp>
      <p:sp>
        <p:nvSpPr>
          <p:cNvPr id="8195" name="文本框 1"/>
          <p:cNvSpPr txBox="1"/>
          <p:nvPr/>
        </p:nvSpPr>
        <p:spPr>
          <a:xfrm>
            <a:off x="749300" y="1181100"/>
            <a:ext cx="309563" cy="639763"/>
          </a:xfrm>
          <a:prstGeom prst="rect">
            <a:avLst/>
          </a:prstGeom>
          <a:noFill/>
          <a:ln w="9525">
            <a:noFill/>
          </a:ln>
        </p:spPr>
        <p:txBody>
          <a:bodyPr wrap="none" anchor="t">
            <a:spAutoFit/>
          </a:bodyPr>
          <a:p>
            <a:pPr lvl="0" indent="0"/>
            <a:endParaRPr lang="zh-CN" altLang="en-US">
              <a:latin typeface="Arial" panose="020B0604020202020204" pitchFamily="34" charset="0"/>
              <a:ea typeface="宋体" panose="02010600030101010101" pitchFamily="2" charset="-122"/>
            </a:endParaRPr>
          </a:p>
          <a:p>
            <a:pPr lvl="0" indent="0"/>
            <a:endParaRPr lang="zh-CN" altLang="en-US">
              <a:latin typeface="Arial" panose="020B0604020202020204" pitchFamily="34" charset="0"/>
              <a:ea typeface="宋体" panose="02010600030101010101" pitchFamily="2" charset="-122"/>
            </a:endParaRPr>
          </a:p>
        </p:txBody>
      </p:sp>
      <p:sp>
        <p:nvSpPr>
          <p:cNvPr id="6146" name="Rectangle 5"/>
          <p:cNvSpPr/>
          <p:nvPr/>
        </p:nvSpPr>
        <p:spPr>
          <a:xfrm>
            <a:off x="381000" y="381635"/>
            <a:ext cx="6934835" cy="469900"/>
          </a:xfrm>
          <a:prstGeom prst="rect">
            <a:avLst/>
          </a:prstGeom>
          <a:noFill/>
          <a:ln w="9525">
            <a:noFill/>
          </a:ln>
        </p:spPr>
        <p:txBody>
          <a:bodyPr anchor="ctr"/>
          <a:p>
            <a:pPr lvl="0" indent="0" algn="ctr"/>
            <a:r>
              <a:rPr lang="zh-CN" altLang="en-US" sz="2800" b="1" dirty="0">
                <a:sym typeface="+mn-ea"/>
              </a:rPr>
              <a:t>柿子树养分来源</a:t>
            </a:r>
            <a:endParaRPr lang="zh-CN" altLang="en-US" sz="2800" b="1" dirty="0">
              <a:latin typeface="Arial" panose="020B0604020202020204" pitchFamily="34" charset="0"/>
              <a:ea typeface="宋体" panose="02010600030101010101" pitchFamily="2" charset="-122"/>
              <a:sym typeface="+mn-ea"/>
            </a:endParaRPr>
          </a:p>
        </p:txBody>
      </p:sp>
      <p:sp>
        <p:nvSpPr>
          <p:cNvPr id="3" name="文本框 2"/>
          <p:cNvSpPr txBox="1"/>
          <p:nvPr/>
        </p:nvSpPr>
        <p:spPr>
          <a:xfrm>
            <a:off x="749300" y="1181100"/>
            <a:ext cx="2832735" cy="457200"/>
          </a:xfrm>
          <a:prstGeom prst="rect">
            <a:avLst/>
          </a:prstGeom>
          <a:noFill/>
        </p:spPr>
        <p:txBody>
          <a:bodyPr wrap="none" rtlCol="0" anchor="t">
            <a:spAutoFit/>
          </a:bodyPr>
          <a:p>
            <a:r>
              <a:rPr lang="en-US" altLang="zh-CN" sz="2400" b="1">
                <a:sym typeface="+mn-ea"/>
              </a:rPr>
              <a:t>    2</a:t>
            </a:r>
            <a:r>
              <a:rPr lang="zh-CN" altLang="en-US" sz="2400" b="1">
                <a:sym typeface="+mn-ea"/>
              </a:rPr>
              <a:t>、土壤养分供应</a:t>
            </a:r>
            <a:endParaRPr lang="zh-CN" altLang="en-US" sz="2400" b="1">
              <a:sym typeface="+mn-ea"/>
            </a:endParaRPr>
          </a:p>
        </p:txBody>
      </p:sp>
      <p:pic>
        <p:nvPicPr>
          <p:cNvPr id="4" name="内容占位符 3"/>
          <p:cNvPicPr>
            <a:picLocks noGrp="1" noChangeAspect="1"/>
          </p:cNvPicPr>
          <p:nvPr>
            <p:ph idx="1"/>
          </p:nvPr>
        </p:nvPicPr>
        <p:blipFill>
          <a:blip r:embed="rId1" cstate="print"/>
          <a:stretch>
            <a:fillRect/>
          </a:stretch>
        </p:blipFill>
        <p:spPr>
          <a:xfrm>
            <a:off x="3157855" y="1899285"/>
            <a:ext cx="5450205" cy="4028440"/>
          </a:xfrm>
          <a:prstGeom prst="rect">
            <a:avLst/>
          </a:prstGeom>
        </p:spPr>
      </p:pic>
      <p:sp>
        <p:nvSpPr>
          <p:cNvPr id="2" name="文本框 1"/>
          <p:cNvSpPr txBox="1"/>
          <p:nvPr/>
        </p:nvSpPr>
        <p:spPr>
          <a:xfrm>
            <a:off x="985520" y="2247900"/>
            <a:ext cx="2540000" cy="1188720"/>
          </a:xfrm>
          <a:prstGeom prst="rect">
            <a:avLst/>
          </a:prstGeom>
          <a:noFill/>
        </p:spPr>
        <p:txBody>
          <a:bodyPr wrap="square" rtlCol="0" anchor="t">
            <a:spAutoFit/>
          </a:bodyPr>
          <a:p>
            <a:pPr marL="0" indent="0">
              <a:buNone/>
            </a:pPr>
            <a:r>
              <a:rPr lang="en-US" altLang="zh-CN">
                <a:sym typeface="+mn-ea"/>
              </a:rPr>
              <a:t> </a:t>
            </a:r>
            <a:r>
              <a:rPr lang="en-US" altLang="zh-CN" sz="2400">
                <a:sym typeface="+mn-ea"/>
              </a:rPr>
              <a:t>2.1 </a:t>
            </a:r>
            <a:r>
              <a:rPr lang="zh-CN" altLang="en-US" sz="2400">
                <a:sym typeface="+mn-ea"/>
              </a:rPr>
              <a:t>矿质元素</a:t>
            </a:r>
            <a:endParaRPr lang="zh-CN" altLang="en-US" sz="2400"/>
          </a:p>
          <a:p>
            <a:pPr marL="0" indent="0">
              <a:buNone/>
            </a:pPr>
            <a:r>
              <a:rPr lang="en-US" altLang="zh-CN" sz="2400">
                <a:sym typeface="+mn-ea"/>
              </a:rPr>
              <a:t> </a:t>
            </a:r>
            <a:endParaRPr lang="en-US" altLang="zh-CN" sz="2400">
              <a:sym typeface="+mn-ea"/>
            </a:endParaRPr>
          </a:p>
          <a:p>
            <a:pPr marL="0" indent="0">
              <a:buNone/>
            </a:pPr>
            <a:r>
              <a:rPr lang="en-US" altLang="zh-CN" sz="2400">
                <a:sym typeface="+mn-ea"/>
              </a:rPr>
              <a:t>2.2 </a:t>
            </a:r>
            <a:r>
              <a:rPr lang="zh-CN" altLang="en-US" sz="2400">
                <a:sym typeface="+mn-ea"/>
              </a:rPr>
              <a:t>有机质</a:t>
            </a:r>
            <a:endParaRPr lang="zh-CN" altLang="en-US"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Line 4"/>
          <p:cNvSpPr/>
          <p:nvPr/>
        </p:nvSpPr>
        <p:spPr>
          <a:xfrm>
            <a:off x="381000" y="914400"/>
            <a:ext cx="6934200" cy="0"/>
          </a:xfrm>
          <a:prstGeom prst="line">
            <a:avLst/>
          </a:prstGeom>
          <a:ln w="57150" cap="flat" cmpd="sng">
            <a:pattFill prst="pct40">
              <a:fgClr>
                <a:schemeClr val="tx1"/>
              </a:fgClr>
              <a:bgClr>
                <a:srgbClr val="FFFFFF"/>
              </a:bgClr>
            </a:pattFill>
            <a:prstDash val="solid"/>
            <a:round/>
            <a:headEnd type="none" w="med" len="med"/>
            <a:tailEnd type="none" w="med" len="med"/>
          </a:ln>
        </p:spPr>
      </p:sp>
      <p:sp>
        <p:nvSpPr>
          <p:cNvPr id="6146" name="Rectangle 5"/>
          <p:cNvSpPr/>
          <p:nvPr/>
        </p:nvSpPr>
        <p:spPr>
          <a:xfrm>
            <a:off x="381000" y="608330"/>
            <a:ext cx="6934835" cy="469900"/>
          </a:xfrm>
          <a:prstGeom prst="rect">
            <a:avLst/>
          </a:prstGeom>
          <a:noFill/>
          <a:ln w="9525">
            <a:noFill/>
          </a:ln>
        </p:spPr>
        <p:txBody>
          <a:bodyPr anchor="ctr"/>
          <a:p>
            <a:pPr lvl="0" indent="0" algn="ctr"/>
            <a:r>
              <a:rPr lang="zh-CN" altLang="en-US" sz="2800" b="1" dirty="0">
                <a:sym typeface="+mn-ea"/>
              </a:rPr>
              <a:t>柿子树养分来源</a:t>
            </a:r>
            <a:endParaRPr lang="zh-CN" altLang="en-US" sz="2800" b="1" dirty="0">
              <a:latin typeface="Arial" panose="020B0604020202020204" pitchFamily="34" charset="0"/>
              <a:ea typeface="宋体" panose="02010600030101010101" pitchFamily="2" charset="-122"/>
              <a:sym typeface="+mn-ea"/>
            </a:endParaRPr>
          </a:p>
          <a:p>
            <a:pPr lvl="0" indent="0" algn="ctr"/>
            <a:endParaRPr lang="zh-CN" altLang="en-US" sz="2800" b="1" dirty="0">
              <a:latin typeface="Arial" panose="020B0604020202020204" pitchFamily="34" charset="0"/>
              <a:ea typeface="宋体" panose="02010600030101010101" pitchFamily="2" charset="-122"/>
              <a:sym typeface="+mn-ea"/>
            </a:endParaRPr>
          </a:p>
        </p:txBody>
      </p:sp>
      <p:sp>
        <p:nvSpPr>
          <p:cNvPr id="6147" name="文本框 1"/>
          <p:cNvSpPr txBox="1"/>
          <p:nvPr/>
        </p:nvSpPr>
        <p:spPr>
          <a:xfrm>
            <a:off x="749300" y="1181100"/>
            <a:ext cx="309563" cy="639763"/>
          </a:xfrm>
          <a:prstGeom prst="rect">
            <a:avLst/>
          </a:prstGeom>
          <a:noFill/>
          <a:ln w="9525">
            <a:noFill/>
          </a:ln>
        </p:spPr>
        <p:txBody>
          <a:bodyPr wrap="none" anchor="t">
            <a:spAutoFit/>
          </a:bodyPr>
          <a:p>
            <a:pPr lvl="0" indent="0"/>
            <a:endParaRPr lang="zh-CN" altLang="en-US">
              <a:latin typeface="Arial" panose="020B0604020202020204" pitchFamily="34" charset="0"/>
              <a:ea typeface="宋体" panose="02010600030101010101" pitchFamily="2" charset="-122"/>
            </a:endParaRPr>
          </a:p>
          <a:p>
            <a:pPr lvl="0" indent="0"/>
            <a:endParaRPr lang="zh-CN" altLang="en-US">
              <a:latin typeface="Arial" panose="020B0604020202020204" pitchFamily="34" charset="0"/>
              <a:ea typeface="宋体" panose="02010600030101010101" pitchFamily="2" charset="-122"/>
            </a:endParaRPr>
          </a:p>
        </p:txBody>
      </p:sp>
      <p:pic>
        <p:nvPicPr>
          <p:cNvPr id="112643" name="内容占位符 112642" descr="幻灯片37"/>
          <p:cNvPicPr>
            <a:picLocks noGrp="1" noChangeAspect="1"/>
          </p:cNvPicPr>
          <p:nvPr>
            <p:ph idx="1"/>
          </p:nvPr>
        </p:nvPicPr>
        <p:blipFill>
          <a:blip r:embed="rId1" cstate="print"/>
          <a:srcRect t="24099" r="12633"/>
          <a:stretch>
            <a:fillRect/>
          </a:stretch>
        </p:blipFill>
        <p:spPr>
          <a:xfrm>
            <a:off x="758825" y="1296035"/>
            <a:ext cx="7647940" cy="5248910"/>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Line 4"/>
          <p:cNvSpPr/>
          <p:nvPr/>
        </p:nvSpPr>
        <p:spPr>
          <a:xfrm>
            <a:off x="381000" y="914400"/>
            <a:ext cx="6934200" cy="0"/>
          </a:xfrm>
          <a:prstGeom prst="line">
            <a:avLst/>
          </a:prstGeom>
          <a:ln w="57150" cap="flat" cmpd="sng">
            <a:pattFill prst="pct40">
              <a:fgClr>
                <a:schemeClr val="tx1"/>
              </a:fgClr>
              <a:bgClr>
                <a:srgbClr val="FFFFFF"/>
              </a:bgClr>
            </a:pattFill>
            <a:prstDash val="solid"/>
            <a:round/>
            <a:headEnd type="none" w="med" len="med"/>
            <a:tailEnd type="none" w="med" len="med"/>
          </a:ln>
        </p:spPr>
      </p:sp>
      <p:sp>
        <p:nvSpPr>
          <p:cNvPr id="9218" name="Rectangle 5"/>
          <p:cNvSpPr/>
          <p:nvPr/>
        </p:nvSpPr>
        <p:spPr>
          <a:xfrm>
            <a:off x="381000" y="381000"/>
            <a:ext cx="3748088" cy="469900"/>
          </a:xfrm>
          <a:prstGeom prst="rect">
            <a:avLst/>
          </a:prstGeom>
          <a:noFill/>
          <a:ln w="9525">
            <a:noFill/>
          </a:ln>
        </p:spPr>
        <p:txBody>
          <a:bodyPr anchor="ctr"/>
          <a:p>
            <a:pPr lvl="0" indent="0" algn="ctr"/>
            <a:endParaRPr lang="zh-CN" altLang="en-US" sz="3600" dirty="0">
              <a:latin typeface="Arial" panose="020B0604020202020204" pitchFamily="34" charset="0"/>
              <a:ea typeface="宋体" panose="02010600030101010101" pitchFamily="2" charset="-122"/>
            </a:endParaRPr>
          </a:p>
        </p:txBody>
      </p:sp>
      <p:sp>
        <p:nvSpPr>
          <p:cNvPr id="9219" name="文本框 1"/>
          <p:cNvSpPr txBox="1"/>
          <p:nvPr/>
        </p:nvSpPr>
        <p:spPr>
          <a:xfrm>
            <a:off x="749300" y="1181100"/>
            <a:ext cx="309563" cy="639763"/>
          </a:xfrm>
          <a:prstGeom prst="rect">
            <a:avLst/>
          </a:prstGeom>
          <a:noFill/>
          <a:ln w="9525">
            <a:noFill/>
          </a:ln>
        </p:spPr>
        <p:txBody>
          <a:bodyPr wrap="none" anchor="t">
            <a:spAutoFit/>
          </a:bodyPr>
          <a:p>
            <a:pPr lvl="0" indent="0"/>
            <a:endParaRPr lang="zh-CN" altLang="en-US">
              <a:latin typeface="Arial" panose="020B0604020202020204" pitchFamily="34" charset="0"/>
              <a:ea typeface="宋体" panose="02010600030101010101" pitchFamily="2" charset="-122"/>
            </a:endParaRPr>
          </a:p>
          <a:p>
            <a:pPr lvl="0" indent="0"/>
            <a:endParaRPr lang="zh-CN" altLang="en-US">
              <a:latin typeface="Arial" panose="020B0604020202020204" pitchFamily="34" charset="0"/>
              <a:ea typeface="宋体" panose="02010600030101010101" pitchFamily="2" charset="-122"/>
            </a:endParaRPr>
          </a:p>
        </p:txBody>
      </p:sp>
      <p:sp>
        <p:nvSpPr>
          <p:cNvPr id="6146" name="Rectangle 5"/>
          <p:cNvSpPr/>
          <p:nvPr/>
        </p:nvSpPr>
        <p:spPr>
          <a:xfrm>
            <a:off x="381000" y="381635"/>
            <a:ext cx="6934835" cy="469900"/>
          </a:xfrm>
          <a:prstGeom prst="rect">
            <a:avLst/>
          </a:prstGeom>
          <a:noFill/>
          <a:ln w="9525">
            <a:noFill/>
          </a:ln>
        </p:spPr>
        <p:txBody>
          <a:bodyPr anchor="ctr"/>
          <a:p>
            <a:pPr lvl="0" indent="0" algn="ctr"/>
            <a:r>
              <a:rPr lang="zh-CN" altLang="en-US" sz="2800" b="1" dirty="0">
                <a:sym typeface="+mn-ea"/>
              </a:rPr>
              <a:t>柿子树施肥依据</a:t>
            </a:r>
            <a:endParaRPr lang="zh-CN" altLang="en-US" sz="2800" b="1" dirty="0">
              <a:latin typeface="Arial" panose="020B0604020202020204" pitchFamily="34" charset="0"/>
              <a:ea typeface="宋体" panose="02010600030101010101" pitchFamily="2" charset="-122"/>
              <a:sym typeface="+mn-ea"/>
            </a:endParaRPr>
          </a:p>
        </p:txBody>
      </p:sp>
      <p:sp>
        <p:nvSpPr>
          <p:cNvPr id="2" name="文本框 1"/>
          <p:cNvSpPr txBox="1"/>
          <p:nvPr/>
        </p:nvSpPr>
        <p:spPr>
          <a:xfrm>
            <a:off x="1967230" y="1363980"/>
            <a:ext cx="5154930" cy="5029200"/>
          </a:xfrm>
          <a:prstGeom prst="rect">
            <a:avLst/>
          </a:prstGeom>
          <a:solidFill>
            <a:schemeClr val="bg1"/>
          </a:solidFill>
        </p:spPr>
        <p:txBody>
          <a:bodyPr wrap="square" rtlCol="0" anchor="t">
            <a:spAutoFit/>
          </a:bodyPr>
          <a:p>
            <a:pPr marL="0" indent="0">
              <a:lnSpc>
                <a:spcPct val="150000"/>
              </a:lnSpc>
              <a:buNone/>
            </a:pPr>
            <a:endParaRPr lang="en-US" altLang="zh-CN" sz="2400" b="1">
              <a:sym typeface="+mn-ea"/>
            </a:endParaRPr>
          </a:p>
          <a:p>
            <a:pPr marL="0" indent="0">
              <a:lnSpc>
                <a:spcPct val="150000"/>
              </a:lnSpc>
              <a:buNone/>
            </a:pPr>
            <a:r>
              <a:rPr lang="en-US" altLang="zh-CN" sz="2400" b="1">
                <a:sym typeface="+mn-ea"/>
              </a:rPr>
              <a:t>1</a:t>
            </a:r>
            <a:r>
              <a:rPr lang="zh-CN" altLang="en-US" sz="2400" b="1">
                <a:sym typeface="+mn-ea"/>
              </a:rPr>
              <a:t>、</a:t>
            </a:r>
            <a:r>
              <a:rPr lang="zh-CN" sz="2400" b="1">
                <a:sym typeface="+mn-ea"/>
              </a:rPr>
              <a:t>柿子根系特点</a:t>
            </a:r>
            <a:endParaRPr lang="zh-CN" sz="2400" b="1">
              <a:sym typeface="+mn-ea"/>
            </a:endParaRPr>
          </a:p>
          <a:p>
            <a:pPr marL="0" indent="0">
              <a:lnSpc>
                <a:spcPct val="150000"/>
              </a:lnSpc>
              <a:buNone/>
            </a:pPr>
            <a:endParaRPr lang="en-US" altLang="zh-CN" sz="2400" b="1">
              <a:sym typeface="+mn-ea"/>
            </a:endParaRPr>
          </a:p>
          <a:p>
            <a:pPr marL="0" indent="0">
              <a:lnSpc>
                <a:spcPct val="150000"/>
              </a:lnSpc>
              <a:buNone/>
            </a:pPr>
            <a:r>
              <a:rPr lang="en-US" altLang="zh-CN" sz="2400" b="1">
                <a:sym typeface="+mn-ea"/>
              </a:rPr>
              <a:t>2</a:t>
            </a:r>
            <a:r>
              <a:rPr lang="zh-CN" altLang="en-US" sz="2400" b="1">
                <a:sym typeface="+mn-ea"/>
              </a:rPr>
              <a:t>、</a:t>
            </a:r>
            <a:r>
              <a:rPr lang="zh-CN" sz="2400" b="1">
                <a:sym typeface="+mn-ea"/>
              </a:rPr>
              <a:t>根系生长发育规律</a:t>
            </a:r>
            <a:endParaRPr lang="zh-CN" sz="2400" b="1">
              <a:sym typeface="+mn-ea"/>
            </a:endParaRPr>
          </a:p>
          <a:p>
            <a:pPr marL="0" indent="0">
              <a:lnSpc>
                <a:spcPct val="150000"/>
              </a:lnSpc>
              <a:buNone/>
            </a:pPr>
            <a:endParaRPr lang="en-US" altLang="zh-CN" sz="2400" b="1">
              <a:sym typeface="+mn-ea"/>
            </a:endParaRPr>
          </a:p>
          <a:p>
            <a:pPr marL="0" indent="0">
              <a:lnSpc>
                <a:spcPct val="150000"/>
              </a:lnSpc>
              <a:buNone/>
            </a:pPr>
            <a:r>
              <a:rPr lang="en-US" altLang="zh-CN" sz="2400" b="1">
                <a:sym typeface="+mn-ea"/>
              </a:rPr>
              <a:t>3</a:t>
            </a:r>
            <a:r>
              <a:rPr lang="zh-CN" altLang="en-US" sz="2400" b="1">
                <a:sym typeface="+mn-ea"/>
              </a:rPr>
              <a:t>、</a:t>
            </a:r>
            <a:r>
              <a:rPr lang="zh-CN" sz="2400" b="1">
                <a:sym typeface="+mn-ea"/>
              </a:rPr>
              <a:t>柿果生长规律</a:t>
            </a:r>
            <a:endParaRPr lang="zh-CN" sz="2400" b="1">
              <a:sym typeface="+mn-ea"/>
            </a:endParaRPr>
          </a:p>
          <a:p>
            <a:pPr marL="0" indent="0">
              <a:lnSpc>
                <a:spcPct val="150000"/>
              </a:lnSpc>
              <a:buNone/>
            </a:pPr>
            <a:endParaRPr lang="en-US" altLang="zh-CN" sz="2400" b="1">
              <a:sym typeface="+mn-ea"/>
            </a:endParaRPr>
          </a:p>
          <a:p>
            <a:pPr marL="0" indent="0">
              <a:lnSpc>
                <a:spcPct val="150000"/>
              </a:lnSpc>
              <a:buNone/>
            </a:pPr>
            <a:r>
              <a:rPr lang="en-US" altLang="zh-CN" sz="2400" b="1">
                <a:sym typeface="+mn-ea"/>
              </a:rPr>
              <a:t>4</a:t>
            </a:r>
            <a:r>
              <a:rPr lang="zh-CN" altLang="en-US" sz="2400" b="1">
                <a:sym typeface="+mn-ea"/>
              </a:rPr>
              <a:t>、</a:t>
            </a:r>
            <a:r>
              <a:rPr lang="zh-CN" sz="2400" b="1">
                <a:sym typeface="+mn-ea"/>
              </a:rPr>
              <a:t>不同树龄需肥特点</a:t>
            </a:r>
            <a:endParaRPr lang="zh-CN" sz="2400" b="1">
              <a:sym typeface="+mn-ea"/>
            </a:endParaRPr>
          </a:p>
          <a:p>
            <a:pPr marL="0" indent="0">
              <a:lnSpc>
                <a:spcPct val="150000"/>
              </a:lnSpc>
              <a:buNone/>
            </a:pPr>
            <a:endParaRPr lang="zh-CN" sz="24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Line 4"/>
          <p:cNvSpPr/>
          <p:nvPr/>
        </p:nvSpPr>
        <p:spPr>
          <a:xfrm>
            <a:off x="381000" y="914400"/>
            <a:ext cx="6934200" cy="0"/>
          </a:xfrm>
          <a:prstGeom prst="line">
            <a:avLst/>
          </a:prstGeom>
          <a:ln w="57150" cap="flat" cmpd="sng">
            <a:pattFill prst="pct40">
              <a:fgClr>
                <a:schemeClr val="tx1"/>
              </a:fgClr>
              <a:bgClr>
                <a:srgbClr val="FFFFFF"/>
              </a:bgClr>
            </a:pattFill>
            <a:prstDash val="solid"/>
            <a:round/>
            <a:headEnd type="none" w="med" len="med"/>
            <a:tailEnd type="none" w="med" len="med"/>
          </a:ln>
        </p:spPr>
      </p:sp>
      <p:sp>
        <p:nvSpPr>
          <p:cNvPr id="6146" name="Rectangle 5"/>
          <p:cNvSpPr/>
          <p:nvPr/>
        </p:nvSpPr>
        <p:spPr>
          <a:xfrm>
            <a:off x="381000" y="381635"/>
            <a:ext cx="6934835" cy="469900"/>
          </a:xfrm>
          <a:prstGeom prst="rect">
            <a:avLst/>
          </a:prstGeom>
          <a:noFill/>
          <a:ln w="9525">
            <a:noFill/>
          </a:ln>
        </p:spPr>
        <p:txBody>
          <a:bodyPr anchor="ctr"/>
          <a:p>
            <a:pPr lvl="0" indent="0" algn="ctr"/>
            <a:r>
              <a:rPr lang="zh-CN" altLang="en-US" sz="2800" b="1" dirty="0">
                <a:sym typeface="+mn-ea"/>
              </a:rPr>
              <a:t>柿子根系特点及生长发育规律</a:t>
            </a:r>
            <a:endParaRPr lang="zh-CN" altLang="en-US" sz="2800" b="1" dirty="0">
              <a:latin typeface="Arial" panose="020B0604020202020204" pitchFamily="34" charset="0"/>
              <a:ea typeface="宋体" panose="02010600030101010101" pitchFamily="2" charset="-122"/>
              <a:sym typeface="+mn-ea"/>
            </a:endParaRPr>
          </a:p>
        </p:txBody>
      </p:sp>
      <p:sp>
        <p:nvSpPr>
          <p:cNvPr id="6147" name="文本框 1"/>
          <p:cNvSpPr txBox="1"/>
          <p:nvPr/>
        </p:nvSpPr>
        <p:spPr>
          <a:xfrm>
            <a:off x="749300" y="1181100"/>
            <a:ext cx="309563" cy="639763"/>
          </a:xfrm>
          <a:prstGeom prst="rect">
            <a:avLst/>
          </a:prstGeom>
          <a:noFill/>
          <a:ln w="9525">
            <a:noFill/>
          </a:ln>
        </p:spPr>
        <p:txBody>
          <a:bodyPr wrap="none" anchor="t">
            <a:spAutoFit/>
          </a:bodyPr>
          <a:p>
            <a:pPr lvl="0" indent="0"/>
            <a:endParaRPr lang="zh-CN" altLang="en-US">
              <a:latin typeface="Arial" panose="020B0604020202020204" pitchFamily="34" charset="0"/>
              <a:ea typeface="宋体" panose="02010600030101010101" pitchFamily="2" charset="-122"/>
            </a:endParaRPr>
          </a:p>
          <a:p>
            <a:pPr lvl="0" indent="0"/>
            <a:endParaRPr lang="zh-CN" altLang="en-US">
              <a:latin typeface="Arial" panose="020B0604020202020204" pitchFamily="34" charset="0"/>
              <a:ea typeface="宋体" panose="02010600030101010101" pitchFamily="2" charset="-122"/>
            </a:endParaRPr>
          </a:p>
        </p:txBody>
      </p:sp>
      <p:sp>
        <p:nvSpPr>
          <p:cNvPr id="2" name="文本框 1"/>
          <p:cNvSpPr txBox="1"/>
          <p:nvPr/>
        </p:nvSpPr>
        <p:spPr>
          <a:xfrm>
            <a:off x="528955" y="1031875"/>
            <a:ext cx="8053070" cy="5327650"/>
          </a:xfrm>
          <a:prstGeom prst="rect">
            <a:avLst/>
          </a:prstGeom>
          <a:noFill/>
        </p:spPr>
        <p:txBody>
          <a:bodyPr wrap="square" rtlCol="0" anchor="t">
            <a:spAutoFit/>
          </a:bodyPr>
          <a:p>
            <a:pPr lvl="0" indent="-342900" eaLnBrk="1" hangingPunct="1">
              <a:lnSpc>
                <a:spcPct val="105000"/>
              </a:lnSpc>
              <a:spcBef>
                <a:spcPct val="35000"/>
              </a:spcBef>
              <a:buNone/>
            </a:pPr>
            <a:r>
              <a:rPr lang="en-US" altLang="zh-CN" b="1" dirty="0">
                <a:latin typeface="楷体_GB2312" pitchFamily="1" charset="-122"/>
                <a:ea typeface="楷体_GB2312" pitchFamily="1" charset="-122"/>
                <a:sym typeface="+mn-ea"/>
              </a:rPr>
              <a:t>   </a:t>
            </a:r>
            <a:r>
              <a:rPr lang="zh-CN" altLang="en-US" b="1" dirty="0">
                <a:latin typeface="楷体_GB2312" pitchFamily="1" charset="-122"/>
                <a:ea typeface="楷体_GB2312" pitchFamily="1" charset="-122"/>
                <a:sym typeface="+mn-ea"/>
              </a:rPr>
              <a:t>（一）根系生长</a:t>
            </a:r>
            <a:endParaRPr lang="zh-CN" altLang="en-US" b="1" dirty="0">
              <a:latin typeface="楷体_GB2312" pitchFamily="1" charset="-122"/>
              <a:ea typeface="楷体_GB2312" pitchFamily="1" charset="-122"/>
            </a:endParaRPr>
          </a:p>
          <a:p>
            <a:pPr lvl="0" eaLnBrk="1" hangingPunct="1">
              <a:lnSpc>
                <a:spcPct val="150000"/>
              </a:lnSpc>
              <a:spcBef>
                <a:spcPct val="35000"/>
              </a:spcBef>
              <a:buClr>
                <a:srgbClr val="FF0000"/>
              </a:buClr>
              <a:buFont typeface="Wingdings" panose="05000000000000000000" pitchFamily="2" charset="2"/>
            </a:pPr>
            <a:r>
              <a:rPr lang="zh-CN" altLang="en-US" b="1" dirty="0">
                <a:latin typeface="楷体_GB2312" pitchFamily="1" charset="-122"/>
                <a:ea typeface="楷体_GB2312" pitchFamily="1" charset="-122"/>
                <a:sym typeface="+mn-ea"/>
              </a:rPr>
              <a:t>    根系分布：</a:t>
            </a:r>
            <a:r>
              <a:rPr lang="zh-CN" altLang="en-US" dirty="0">
                <a:latin typeface="楷体_GB2312" pitchFamily="1" charset="-122"/>
                <a:ea typeface="楷体_GB2312" pitchFamily="1" charset="-122"/>
                <a:sym typeface="+mn-ea"/>
              </a:rPr>
              <a:t>柿根系的分布随砧木而异。</a:t>
            </a:r>
            <a:endParaRPr lang="zh-CN" altLang="en-US" dirty="0">
              <a:latin typeface="楷体_GB2312" pitchFamily="1" charset="-122"/>
              <a:ea typeface="楷体_GB2312" pitchFamily="1" charset="-122"/>
              <a:sym typeface="+mn-ea"/>
            </a:endParaRPr>
          </a:p>
          <a:p>
            <a:pPr lvl="0" eaLnBrk="1" hangingPunct="1">
              <a:lnSpc>
                <a:spcPct val="150000"/>
              </a:lnSpc>
              <a:spcBef>
                <a:spcPct val="35000"/>
              </a:spcBef>
              <a:buClr>
                <a:srgbClr val="FF0000"/>
              </a:buClr>
              <a:buFont typeface="Wingdings" panose="05000000000000000000" pitchFamily="2" charset="2"/>
            </a:pPr>
            <a:r>
              <a:rPr lang="zh-CN" altLang="en-US" dirty="0">
                <a:latin typeface="楷体_GB2312" pitchFamily="1" charset="-122"/>
                <a:ea typeface="楷体_GB2312" pitchFamily="1" charset="-122"/>
                <a:sym typeface="+mn-ea"/>
              </a:rPr>
              <a:t>    </a:t>
            </a:r>
            <a:r>
              <a:rPr lang="zh-CN" altLang="en-US" dirty="0">
                <a:solidFill>
                  <a:srgbClr val="FF0000"/>
                </a:solidFill>
                <a:latin typeface="楷体_GB2312" pitchFamily="1" charset="-122"/>
                <a:ea typeface="楷体_GB2312" pitchFamily="1" charset="-122"/>
                <a:sym typeface="+mn-ea"/>
              </a:rPr>
              <a:t>北方</a:t>
            </a:r>
            <a:r>
              <a:rPr lang="zh-CN" altLang="en-US" dirty="0">
                <a:latin typeface="楷体_GB2312" pitchFamily="1" charset="-122"/>
                <a:ea typeface="楷体_GB2312" pitchFamily="1" charset="-122"/>
                <a:sym typeface="+mn-ea"/>
              </a:rPr>
              <a:t>柿常用</a:t>
            </a:r>
            <a:r>
              <a:rPr lang="zh-CN" altLang="en-US" dirty="0">
                <a:solidFill>
                  <a:srgbClr val="FF0000"/>
                </a:solidFill>
                <a:latin typeface="楷体_GB2312" pitchFamily="1" charset="-122"/>
                <a:ea typeface="楷体_GB2312" pitchFamily="1" charset="-122"/>
                <a:sym typeface="+mn-ea"/>
              </a:rPr>
              <a:t>君迁子</a:t>
            </a:r>
            <a:r>
              <a:rPr lang="zh-CN" altLang="en-US" dirty="0">
                <a:latin typeface="楷体_GB2312" pitchFamily="1" charset="-122"/>
                <a:ea typeface="楷体_GB2312" pitchFamily="1" charset="-122"/>
                <a:sym typeface="+mn-ea"/>
              </a:rPr>
              <a:t>作砧木，根系分布较浅，但根系分支力强，细根多。根系生长能力强，耐瘠薄土壤。</a:t>
            </a:r>
            <a:endParaRPr lang="zh-CN" altLang="en-US" dirty="0">
              <a:latin typeface="楷体_GB2312" pitchFamily="1" charset="-122"/>
              <a:ea typeface="楷体_GB2312" pitchFamily="1" charset="-122"/>
              <a:sym typeface="+mn-ea"/>
            </a:endParaRPr>
          </a:p>
          <a:p>
            <a:pPr lvl="0" eaLnBrk="1" hangingPunct="1">
              <a:lnSpc>
                <a:spcPct val="150000"/>
              </a:lnSpc>
              <a:spcBef>
                <a:spcPct val="35000"/>
              </a:spcBef>
              <a:buClr>
                <a:srgbClr val="FF0000"/>
              </a:buClr>
              <a:buFont typeface="Wingdings" panose="05000000000000000000" pitchFamily="2" charset="2"/>
            </a:pPr>
            <a:r>
              <a:rPr lang="zh-CN" altLang="en-US" dirty="0">
                <a:latin typeface="楷体_GB2312" pitchFamily="1" charset="-122"/>
                <a:ea typeface="楷体_GB2312" pitchFamily="1" charset="-122"/>
                <a:sym typeface="+mn-ea"/>
              </a:rPr>
              <a:t>    </a:t>
            </a:r>
            <a:r>
              <a:rPr lang="zh-CN" altLang="en-US" dirty="0">
                <a:solidFill>
                  <a:srgbClr val="FF0000"/>
                </a:solidFill>
                <a:latin typeface="楷体_GB2312" pitchFamily="1" charset="-122"/>
                <a:ea typeface="楷体_GB2312" pitchFamily="1" charset="-122"/>
                <a:sym typeface="+mn-ea"/>
              </a:rPr>
              <a:t>南方</a:t>
            </a:r>
            <a:r>
              <a:rPr lang="zh-CN" altLang="en-US" dirty="0">
                <a:latin typeface="楷体_GB2312" pitchFamily="1" charset="-122"/>
                <a:ea typeface="楷体_GB2312" pitchFamily="1" charset="-122"/>
                <a:sym typeface="+mn-ea"/>
              </a:rPr>
              <a:t>柿多用半野生半栽培的柿作砧木，其根系分布较深，但侧根、细根较少。</a:t>
            </a:r>
            <a:endParaRPr lang="zh-CN" altLang="en-US" dirty="0">
              <a:latin typeface="楷体_GB2312" pitchFamily="1" charset="-122"/>
              <a:ea typeface="楷体_GB2312" pitchFamily="1" charset="-122"/>
              <a:sym typeface="+mn-ea"/>
            </a:endParaRPr>
          </a:p>
          <a:p>
            <a:pPr lvl="0" eaLnBrk="1" hangingPunct="1">
              <a:lnSpc>
                <a:spcPct val="150000"/>
              </a:lnSpc>
              <a:spcBef>
                <a:spcPts val="0"/>
              </a:spcBef>
              <a:buClr>
                <a:srgbClr val="FF0000"/>
              </a:buClr>
              <a:buFont typeface="Wingdings" panose="05000000000000000000" pitchFamily="2" charset="2"/>
            </a:pPr>
            <a:r>
              <a:rPr lang="zh-CN" altLang="en-US" b="1" dirty="0">
                <a:latin typeface="楷体_GB2312" pitchFamily="1" charset="-122"/>
                <a:ea typeface="楷体_GB2312" pitchFamily="1" charset="-122"/>
                <a:sym typeface="+mn-ea"/>
              </a:rPr>
              <a:t>   </a:t>
            </a:r>
            <a:r>
              <a:rPr lang="zh-CN" altLang="en-US" b="1" dirty="0">
                <a:solidFill>
                  <a:srgbClr val="FF0000"/>
                </a:solidFill>
                <a:latin typeface="楷体_GB2312" pitchFamily="1" charset="-122"/>
                <a:ea typeface="楷体_GB2312" pitchFamily="1" charset="-122"/>
                <a:sym typeface="+mn-ea"/>
              </a:rPr>
              <a:t>柿根系的三次生长高峰：</a:t>
            </a:r>
            <a:endParaRPr lang="zh-CN" altLang="en-US" b="1" dirty="0">
              <a:solidFill>
                <a:srgbClr val="FF0000"/>
              </a:solidFill>
              <a:latin typeface="楷体_GB2312" pitchFamily="1" charset="-122"/>
              <a:ea typeface="楷体_GB2312" pitchFamily="1" charset="-122"/>
              <a:sym typeface="+mn-ea"/>
            </a:endParaRPr>
          </a:p>
          <a:p>
            <a:pPr lvl="0" eaLnBrk="1" hangingPunct="1">
              <a:lnSpc>
                <a:spcPct val="150000"/>
              </a:lnSpc>
              <a:spcBef>
                <a:spcPts val="0"/>
              </a:spcBef>
              <a:buClr>
                <a:srgbClr val="FF0000"/>
              </a:buClr>
              <a:buFont typeface="Wingdings" panose="05000000000000000000" pitchFamily="2" charset="2"/>
            </a:pPr>
            <a:r>
              <a:rPr lang="zh-CN" altLang="en-US" sz="1200" b="1" dirty="0">
                <a:latin typeface="楷体_GB2312" pitchFamily="1" charset="-122"/>
                <a:ea typeface="楷体_GB2312" pitchFamily="1" charset="-122"/>
                <a:sym typeface="+mn-ea"/>
              </a:rPr>
              <a:t>   </a:t>
            </a:r>
            <a:endParaRPr lang="zh-CN" altLang="en-US" sz="1200" b="1" dirty="0">
              <a:latin typeface="楷体_GB2312" pitchFamily="1" charset="-122"/>
              <a:ea typeface="楷体_GB2312" pitchFamily="1" charset="-122"/>
              <a:sym typeface="+mn-ea"/>
            </a:endParaRPr>
          </a:p>
          <a:p>
            <a:pPr lvl="0" indent="-342900" eaLnBrk="1" hangingPunct="1">
              <a:lnSpc>
                <a:spcPct val="150000"/>
              </a:lnSpc>
              <a:spcBef>
                <a:spcPts val="0"/>
              </a:spcBef>
              <a:buNone/>
            </a:pPr>
            <a:r>
              <a:rPr lang="zh-CN" altLang="en-US" b="1" dirty="0">
                <a:latin typeface="楷体_GB2312" pitchFamily="1" charset="-122"/>
                <a:ea typeface="楷体_GB2312" pitchFamily="1" charset="-122"/>
                <a:sym typeface="+mn-ea"/>
              </a:rPr>
              <a:t>   第一次生长高峰：</a:t>
            </a:r>
            <a:r>
              <a:rPr lang="zh-CN" altLang="en-US" dirty="0">
                <a:latin typeface="楷体_GB2312" pitchFamily="1" charset="-122"/>
                <a:ea typeface="楷体_GB2312" pitchFamily="1" charset="-122"/>
                <a:sym typeface="+mn-ea"/>
              </a:rPr>
              <a:t>新梢停止生长后</a:t>
            </a:r>
            <a:r>
              <a:rPr lang="en-US" altLang="x-none" dirty="0">
                <a:latin typeface="楷体_GB2312" pitchFamily="1" charset="-122"/>
                <a:ea typeface="楷体_GB2312" pitchFamily="1" charset="-122"/>
                <a:sym typeface="+mn-ea"/>
              </a:rPr>
              <a:t>--</a:t>
            </a:r>
            <a:r>
              <a:rPr lang="zh-CN" altLang="en-US" dirty="0">
                <a:latin typeface="楷体_GB2312" pitchFamily="1" charset="-122"/>
                <a:ea typeface="楷体_GB2312" pitchFamily="1" charset="-122"/>
                <a:sym typeface="+mn-ea"/>
              </a:rPr>
              <a:t>开花前，</a:t>
            </a:r>
            <a:r>
              <a:rPr lang="en-US" altLang="x-none" dirty="0">
                <a:latin typeface="楷体_GB2312" pitchFamily="1" charset="-122"/>
                <a:ea typeface="楷体_GB2312" pitchFamily="1" charset="-122"/>
                <a:sym typeface="+mn-ea"/>
              </a:rPr>
              <a:t>5</a:t>
            </a:r>
            <a:r>
              <a:rPr lang="zh-CN" altLang="en-US" dirty="0">
                <a:latin typeface="楷体_GB2312" pitchFamily="1" charset="-122"/>
                <a:ea typeface="楷体_GB2312" pitchFamily="1" charset="-122"/>
                <a:sym typeface="+mn-ea"/>
              </a:rPr>
              <a:t>月上旬；</a:t>
            </a:r>
            <a:endParaRPr lang="zh-CN" altLang="en-US" dirty="0">
              <a:latin typeface="楷体_GB2312" pitchFamily="1" charset="-122"/>
              <a:ea typeface="楷体_GB2312" pitchFamily="1" charset="-122"/>
            </a:endParaRPr>
          </a:p>
          <a:p>
            <a:pPr lvl="0" indent="-342900" eaLnBrk="1" hangingPunct="1">
              <a:lnSpc>
                <a:spcPct val="150000"/>
              </a:lnSpc>
              <a:spcBef>
                <a:spcPts val="0"/>
              </a:spcBef>
              <a:buNone/>
            </a:pPr>
            <a:r>
              <a:rPr lang="zh-CN" altLang="en-US" sz="800" b="1" dirty="0">
                <a:latin typeface="楷体_GB2312" pitchFamily="1" charset="-122"/>
                <a:ea typeface="楷体_GB2312" pitchFamily="1" charset="-122"/>
                <a:sym typeface="+mn-ea"/>
              </a:rPr>
              <a:t>   </a:t>
            </a:r>
            <a:endParaRPr lang="zh-CN" altLang="en-US" sz="800" b="1" dirty="0">
              <a:latin typeface="楷体_GB2312" pitchFamily="1" charset="-122"/>
              <a:ea typeface="楷体_GB2312" pitchFamily="1" charset="-122"/>
              <a:sym typeface="+mn-ea"/>
            </a:endParaRPr>
          </a:p>
          <a:p>
            <a:pPr lvl="0" indent="-342900" eaLnBrk="1" hangingPunct="1">
              <a:lnSpc>
                <a:spcPct val="150000"/>
              </a:lnSpc>
              <a:spcBef>
                <a:spcPts val="0"/>
              </a:spcBef>
              <a:buNone/>
            </a:pPr>
            <a:r>
              <a:rPr lang="zh-CN" altLang="en-US" b="1" dirty="0">
                <a:latin typeface="楷体_GB2312" pitchFamily="1" charset="-122"/>
                <a:ea typeface="楷体_GB2312" pitchFamily="1" charset="-122"/>
                <a:sym typeface="+mn-ea"/>
              </a:rPr>
              <a:t>   第二次生长高峰：花</a:t>
            </a:r>
            <a:r>
              <a:rPr lang="zh-CN" altLang="en-US" dirty="0">
                <a:latin typeface="楷体_GB2312" pitchFamily="1" charset="-122"/>
                <a:ea typeface="楷体_GB2312" pitchFamily="1" charset="-122"/>
                <a:sym typeface="+mn-ea"/>
              </a:rPr>
              <a:t>后</a:t>
            </a:r>
            <a:r>
              <a:rPr lang="en-US" altLang="x-none" dirty="0">
                <a:latin typeface="楷体_GB2312" pitchFamily="1" charset="-122"/>
                <a:ea typeface="楷体_GB2312" pitchFamily="1" charset="-122"/>
                <a:sym typeface="+mn-ea"/>
              </a:rPr>
              <a:t>--</a:t>
            </a:r>
            <a:r>
              <a:rPr lang="zh-CN" altLang="en-US" dirty="0">
                <a:latin typeface="楷体_GB2312" pitchFamily="1" charset="-122"/>
                <a:ea typeface="楷体_GB2312" pitchFamily="1" charset="-122"/>
                <a:sym typeface="+mn-ea"/>
              </a:rPr>
              <a:t>果实快速生长前</a:t>
            </a:r>
            <a:r>
              <a:rPr lang="en-US" altLang="x-none" dirty="0">
                <a:latin typeface="楷体_GB2312" pitchFamily="1" charset="-122"/>
                <a:ea typeface="楷体_GB2312" pitchFamily="1" charset="-122"/>
                <a:sym typeface="+mn-ea"/>
              </a:rPr>
              <a:t>(5</a:t>
            </a:r>
            <a:r>
              <a:rPr lang="zh-CN" altLang="en-US" dirty="0">
                <a:latin typeface="楷体_GB2312" pitchFamily="1" charset="-122"/>
                <a:ea typeface="楷体_GB2312" pitchFamily="1" charset="-122"/>
                <a:sym typeface="+mn-ea"/>
              </a:rPr>
              <a:t>月下旬至</a:t>
            </a:r>
            <a:r>
              <a:rPr lang="en-US" altLang="x-none" dirty="0">
                <a:latin typeface="楷体_GB2312" pitchFamily="1" charset="-122"/>
                <a:ea typeface="楷体_GB2312" pitchFamily="1" charset="-122"/>
                <a:sym typeface="+mn-ea"/>
              </a:rPr>
              <a:t>6</a:t>
            </a:r>
            <a:r>
              <a:rPr lang="zh-CN" altLang="en-US" dirty="0">
                <a:latin typeface="楷体_GB2312" pitchFamily="1" charset="-122"/>
                <a:ea typeface="楷体_GB2312" pitchFamily="1" charset="-122"/>
                <a:sym typeface="+mn-ea"/>
              </a:rPr>
              <a:t>月上旬。此期是柿根系全年生长量最大的时期）</a:t>
            </a:r>
            <a:endParaRPr lang="en-US" altLang="x-none" dirty="0">
              <a:latin typeface="楷体_GB2312" pitchFamily="1" charset="-122"/>
              <a:ea typeface="楷体_GB2312" pitchFamily="1" charset="-122"/>
            </a:endParaRPr>
          </a:p>
          <a:p>
            <a:pPr lvl="0" indent="-342900" eaLnBrk="1" hangingPunct="1">
              <a:lnSpc>
                <a:spcPct val="150000"/>
              </a:lnSpc>
              <a:spcBef>
                <a:spcPts val="0"/>
              </a:spcBef>
              <a:buNone/>
            </a:pPr>
            <a:r>
              <a:rPr lang="zh-CN" altLang="en-US" sz="800" b="1" dirty="0">
                <a:latin typeface="楷体_GB2312" pitchFamily="1" charset="-122"/>
                <a:ea typeface="楷体_GB2312" pitchFamily="1" charset="-122"/>
                <a:sym typeface="+mn-ea"/>
              </a:rPr>
              <a:t>   </a:t>
            </a:r>
            <a:endParaRPr lang="zh-CN" altLang="en-US" sz="800" b="1" dirty="0">
              <a:latin typeface="楷体_GB2312" pitchFamily="1" charset="-122"/>
              <a:ea typeface="楷体_GB2312" pitchFamily="1" charset="-122"/>
              <a:sym typeface="+mn-ea"/>
            </a:endParaRPr>
          </a:p>
          <a:p>
            <a:pPr lvl="0" indent="-342900">
              <a:lnSpc>
                <a:spcPts val="2500"/>
              </a:lnSpc>
              <a:spcBef>
                <a:spcPts val="0"/>
              </a:spcBef>
              <a:buNone/>
            </a:pPr>
            <a:r>
              <a:rPr lang="zh-CN" altLang="en-US" b="1" dirty="0">
                <a:latin typeface="楷体_GB2312" pitchFamily="1" charset="-122"/>
                <a:ea typeface="楷体_GB2312" pitchFamily="1" charset="-122"/>
                <a:sym typeface="+mn-ea"/>
              </a:rPr>
              <a:t>   第三次生长高峰：</a:t>
            </a:r>
            <a:r>
              <a:rPr lang="en-US" altLang="x-none" b="1" dirty="0">
                <a:latin typeface="楷体_GB2312" pitchFamily="1" charset="-122"/>
                <a:ea typeface="楷体_GB2312" pitchFamily="1" charset="-122"/>
                <a:sym typeface="+mn-ea"/>
              </a:rPr>
              <a:t>7</a:t>
            </a:r>
            <a:r>
              <a:rPr lang="zh-CN" altLang="en-US" b="1" dirty="0">
                <a:latin typeface="楷体_GB2312" pitchFamily="1" charset="-122"/>
                <a:ea typeface="楷体_GB2312" pitchFamily="1" charset="-122"/>
                <a:sym typeface="+mn-ea"/>
              </a:rPr>
              <a:t>月中旬</a:t>
            </a:r>
            <a:r>
              <a:rPr lang="en-US" altLang="x-none" b="1" dirty="0">
                <a:latin typeface="楷体_GB2312" pitchFamily="1" charset="-122"/>
                <a:ea typeface="楷体_GB2312" pitchFamily="1" charset="-122"/>
                <a:sym typeface="+mn-ea"/>
              </a:rPr>
              <a:t>---8</a:t>
            </a:r>
            <a:r>
              <a:rPr lang="zh-CN" altLang="en-US" b="1" dirty="0">
                <a:latin typeface="楷体_GB2312" pitchFamily="1" charset="-122"/>
                <a:ea typeface="楷体_GB2312" pitchFamily="1" charset="-122"/>
                <a:sym typeface="+mn-ea"/>
              </a:rPr>
              <a:t>月上旬之间。</a:t>
            </a:r>
            <a:endParaRPr lang="zh-CN" altLang="en-US"/>
          </a:p>
        </p:txBody>
      </p:sp>
    </p:spTree>
  </p:cSld>
  <p:clrMapOvr>
    <a:masterClrMapping/>
  </p:clrMapOvr>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3897</Words>
  <Application>WPS 演示</Application>
  <PresentationFormat>全屏显示(4:3)</PresentationFormat>
  <Paragraphs>404</Paragraphs>
  <Slides>33</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33</vt:i4>
      </vt:variant>
    </vt:vector>
  </HeadingPairs>
  <TitlesOfParts>
    <vt:vector size="47" baseType="lpstr">
      <vt:lpstr>Arial</vt:lpstr>
      <vt:lpstr>宋体</vt:lpstr>
      <vt:lpstr>Wingdings</vt:lpstr>
      <vt:lpstr>Gulim</vt:lpstr>
      <vt:lpstr>楷体_GB2312</vt:lpstr>
      <vt:lpstr>Times New Roman</vt:lpstr>
      <vt:lpstr>微软雅黑</vt:lpstr>
      <vt:lpstr>Calibri</vt:lpstr>
      <vt:lpstr>仿宋_GB2312</vt:lpstr>
      <vt:lpstr>黑体</vt:lpstr>
      <vt:lpstr>Malgun Gothic</vt:lpstr>
      <vt:lpstr>新宋体</vt:lpstr>
      <vt:lpstr>仿宋</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秋季施肥的八大优点1</vt:lpstr>
      <vt:lpstr>秋季施肥的八大优点2</vt:lpstr>
      <vt:lpstr>秋季施肥的八大优点3</vt:lpstr>
      <vt:lpstr>秋季施肥的八大优点4</vt:lpstr>
      <vt:lpstr>秋季施肥的八大优点5</vt:lpstr>
      <vt:lpstr>秋季施肥的八大优点6</vt:lpstr>
      <vt:lpstr>秋季施肥的八大优点7</vt:lpstr>
      <vt:lpstr>秋季施肥的八大优点8</vt:lpstr>
      <vt:lpstr>肥水一体化施肥技术</vt:lpstr>
      <vt:lpstr>冬季施肥的弊端</vt:lpstr>
      <vt:lpstr>认识和使用肥料</vt:lpstr>
      <vt:lpstr>认识和使用肥料</vt:lpstr>
      <vt:lpstr>PowerPoint 演示文稿</vt:lpstr>
      <vt:lpstr>PowerPoint 演示文稿</vt:lpstr>
      <vt:lpstr>肥水一体化施肥技术</vt:lpstr>
      <vt:lpstr>肥水一体化施肥技术</vt:lpstr>
      <vt:lpstr>肥水一体化施肥技术</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21</cp:revision>
  <dcterms:created xsi:type="dcterms:W3CDTF">2016-11-07T00:42:00Z</dcterms:created>
  <dcterms:modified xsi:type="dcterms:W3CDTF">2017-01-11T06:11:08Z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2052-10.1.0.6135</vt:lpwstr>
  </property>
</Properties>
</file>